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4.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5.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6.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7.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8.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9.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10.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11.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12.xml" ContentType="application/vnd.openxmlformats-officedocument.presentationml.notesSl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notesSlides/notesSlide13.xml" ContentType="application/vnd.openxmlformats-officedocument.presentationml.notesSlid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notesSlides/notesSlide14.xml" ContentType="application/vnd.openxmlformats-officedocument.presentationml.notesSlid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notesSlides/notesSlide15.xml" ContentType="application/vnd.openxmlformats-officedocument.presentationml.notesSlid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notesSlides/notesSlide16.xml" ContentType="application/vnd.openxmlformats-officedocument.presentationml.notesSlid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notesSlides/notesSlide17.xml" ContentType="application/vnd.openxmlformats-officedocument.presentationml.notesSlid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notesSlides/notesSlide18.xml" ContentType="application/vnd.openxmlformats-officedocument.presentationml.notesSlide+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notesSlides/notesSlide19.xml" ContentType="application/vnd.openxmlformats-officedocument.presentationml.notesSlide+xml"/>
  <Override PartName="/ppt/charts/chart18.xml" ContentType="application/vnd.openxmlformats-officedocument.drawingml.chart+xml"/>
  <Override PartName="/ppt/charts/style18.xml" ContentType="application/vnd.ms-office.chartstyle+xml"/>
  <Override PartName="/ppt/charts/colors18.xml" ContentType="application/vnd.ms-office.chartcolorstyle+xml"/>
  <Override PartName="/ppt/notesSlides/notesSlide20.xml" ContentType="application/vnd.openxmlformats-officedocument.presentationml.notesSlide+xml"/>
  <Override PartName="/ppt/charts/chart19.xml" ContentType="application/vnd.openxmlformats-officedocument.drawingml.chart+xml"/>
  <Override PartName="/ppt/charts/style19.xml" ContentType="application/vnd.ms-office.chartstyle+xml"/>
  <Override PartName="/ppt/charts/colors19.xml" ContentType="application/vnd.ms-office.chartcolorstyle+xml"/>
  <Override PartName="/ppt/notesSlides/notesSlide21.xml" ContentType="application/vnd.openxmlformats-officedocument.presentationml.notesSlide+xml"/>
  <Override PartName="/ppt/charts/chart20.xml" ContentType="application/vnd.openxmlformats-officedocument.drawingml.chart+xml"/>
  <Override PartName="/ppt/charts/style20.xml" ContentType="application/vnd.ms-office.chartstyle+xml"/>
  <Override PartName="/ppt/charts/colors20.xml" ContentType="application/vnd.ms-office.chartcolorstyle+xml"/>
  <Override PartName="/ppt/notesSlides/notesSlide22.xml" ContentType="application/vnd.openxmlformats-officedocument.presentationml.notesSlide+xml"/>
  <Override PartName="/ppt/charts/chart21.xml" ContentType="application/vnd.openxmlformats-officedocument.drawingml.chart+xml"/>
  <Override PartName="/ppt/charts/style21.xml" ContentType="application/vnd.ms-office.chartstyle+xml"/>
  <Override PartName="/ppt/charts/colors21.xml" ContentType="application/vnd.ms-office.chartcolorstyle+xml"/>
  <Override PartName="/ppt/notesSlides/notesSlide23.xml" ContentType="application/vnd.openxmlformats-officedocument.presentationml.notesSlide+xml"/>
  <Override PartName="/ppt/charts/chart22.xml" ContentType="application/vnd.openxmlformats-officedocument.drawingml.chart+xml"/>
  <Override PartName="/ppt/charts/style22.xml" ContentType="application/vnd.ms-office.chartstyle+xml"/>
  <Override PartName="/ppt/charts/colors22.xml" ContentType="application/vnd.ms-office.chartcolorstyle+xml"/>
  <Override PartName="/ppt/notesSlides/notesSlide24.xml" ContentType="application/vnd.openxmlformats-officedocument.presentationml.notesSlide+xml"/>
  <Override PartName="/ppt/charts/chart23.xml" ContentType="application/vnd.openxmlformats-officedocument.drawingml.chart+xml"/>
  <Override PartName="/ppt/charts/style23.xml" ContentType="application/vnd.ms-office.chartstyle+xml"/>
  <Override PartName="/ppt/charts/colors23.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2"/>
    <p:sldMasterId id="2147483674" r:id="rId3"/>
  </p:sldMasterIdLst>
  <p:notesMasterIdLst>
    <p:notesMasterId r:id="rId28"/>
  </p:notesMasterIdLst>
  <p:sldIdLst>
    <p:sldId id="257" r:id="rId4"/>
    <p:sldId id="307" r:id="rId5"/>
    <p:sldId id="260" r:id="rId6"/>
    <p:sldId id="269" r:id="rId7"/>
    <p:sldId id="281" r:id="rId8"/>
    <p:sldId id="294" r:id="rId9"/>
    <p:sldId id="295" r:id="rId10"/>
    <p:sldId id="297" r:id="rId11"/>
    <p:sldId id="298" r:id="rId12"/>
    <p:sldId id="299" r:id="rId13"/>
    <p:sldId id="300" r:id="rId14"/>
    <p:sldId id="301" r:id="rId15"/>
    <p:sldId id="302" r:id="rId16"/>
    <p:sldId id="303" r:id="rId17"/>
    <p:sldId id="305" r:id="rId18"/>
    <p:sldId id="306" r:id="rId19"/>
    <p:sldId id="304" r:id="rId20"/>
    <p:sldId id="285" r:id="rId21"/>
    <p:sldId id="286" r:id="rId22"/>
    <p:sldId id="287" r:id="rId23"/>
    <p:sldId id="288" r:id="rId24"/>
    <p:sldId id="289" r:id="rId25"/>
    <p:sldId id="290" r:id="rId26"/>
    <p:sldId id="291"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p:cViewPr varScale="1">
        <p:scale>
          <a:sx n="74" d="100"/>
          <a:sy n="74" d="100"/>
        </p:scale>
        <p:origin x="1290"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2.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2" Type="http://schemas.openxmlformats.org/officeDocument/2006/relationships/slideMaster" Target="slideMasters/slideMaster1.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4.xlsx"/><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package" Target="../embeddings/Microsoft_Excel_Worksheet15.xlsx"/><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package" Target="../embeddings/Microsoft_Excel_Worksheet16.xlsx"/><Relationship Id="rId2" Type="http://schemas.microsoft.com/office/2011/relationships/chartColorStyle" Target="colors16.xml"/><Relationship Id="rId1" Type="http://schemas.microsoft.com/office/2011/relationships/chartStyle" Target="style16.xml"/></Relationships>
</file>

<file path=ppt/charts/_rels/chart17.xml.rels><?xml version="1.0" encoding="UTF-8" standalone="yes"?>
<Relationships xmlns="http://schemas.openxmlformats.org/package/2006/relationships"><Relationship Id="rId3" Type="http://schemas.openxmlformats.org/officeDocument/2006/relationships/package" Target="../embeddings/Microsoft_Excel_Worksheet17.xlsx"/><Relationship Id="rId2" Type="http://schemas.microsoft.com/office/2011/relationships/chartColorStyle" Target="colors17.xml"/><Relationship Id="rId1" Type="http://schemas.microsoft.com/office/2011/relationships/chartStyle" Target="style17.xml"/></Relationships>
</file>

<file path=ppt/charts/_rels/chart18.xml.rels><?xml version="1.0" encoding="UTF-8" standalone="yes"?>
<Relationships xmlns="http://schemas.openxmlformats.org/package/2006/relationships"><Relationship Id="rId3" Type="http://schemas.openxmlformats.org/officeDocument/2006/relationships/package" Target="../embeddings/Microsoft_Excel_Worksheet18.xlsx"/><Relationship Id="rId2" Type="http://schemas.microsoft.com/office/2011/relationships/chartColorStyle" Target="colors18.xml"/><Relationship Id="rId1" Type="http://schemas.microsoft.com/office/2011/relationships/chartStyle" Target="style18.xml"/></Relationships>
</file>

<file path=ppt/charts/_rels/chart19.xml.rels><?xml version="1.0" encoding="UTF-8" standalone="yes"?>
<Relationships xmlns="http://schemas.openxmlformats.org/package/2006/relationships"><Relationship Id="rId3" Type="http://schemas.openxmlformats.org/officeDocument/2006/relationships/package" Target="../embeddings/Microsoft_Excel_Worksheet19.xlsx"/><Relationship Id="rId2" Type="http://schemas.microsoft.com/office/2011/relationships/chartColorStyle" Target="colors19.xml"/><Relationship Id="rId1" Type="http://schemas.microsoft.com/office/2011/relationships/chartStyle" Target="style19.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s>
</file>

<file path=ppt/charts/_rels/chart20.xml.rels><?xml version="1.0" encoding="UTF-8" standalone="yes"?>
<Relationships xmlns="http://schemas.openxmlformats.org/package/2006/relationships"><Relationship Id="rId3" Type="http://schemas.openxmlformats.org/officeDocument/2006/relationships/package" Target="../embeddings/Microsoft_Excel_Worksheet20.xlsx"/><Relationship Id="rId2" Type="http://schemas.microsoft.com/office/2011/relationships/chartColorStyle" Target="colors20.xml"/><Relationship Id="rId1" Type="http://schemas.microsoft.com/office/2011/relationships/chartStyle" Target="style20.xml"/></Relationships>
</file>

<file path=ppt/charts/_rels/chart21.xml.rels><?xml version="1.0" encoding="UTF-8" standalone="yes"?>
<Relationships xmlns="http://schemas.openxmlformats.org/package/2006/relationships"><Relationship Id="rId3" Type="http://schemas.openxmlformats.org/officeDocument/2006/relationships/package" Target="../embeddings/Microsoft_Excel_Worksheet21.xlsx"/><Relationship Id="rId2" Type="http://schemas.microsoft.com/office/2011/relationships/chartColorStyle" Target="colors21.xml"/><Relationship Id="rId1" Type="http://schemas.microsoft.com/office/2011/relationships/chartStyle" Target="style21.xml"/></Relationships>
</file>

<file path=ppt/charts/_rels/chart22.xml.rels><?xml version="1.0" encoding="UTF-8" standalone="yes"?>
<Relationships xmlns="http://schemas.openxmlformats.org/package/2006/relationships"><Relationship Id="rId3" Type="http://schemas.openxmlformats.org/officeDocument/2006/relationships/package" Target="../embeddings/Microsoft_Excel_Worksheet22.xlsx"/><Relationship Id="rId2" Type="http://schemas.microsoft.com/office/2011/relationships/chartColorStyle" Target="colors22.xml"/><Relationship Id="rId1" Type="http://schemas.microsoft.com/office/2011/relationships/chartStyle" Target="style22.xml"/></Relationships>
</file>

<file path=ppt/charts/_rels/chart23.xml.rels><?xml version="1.0" encoding="UTF-8" standalone="yes"?>
<Relationships xmlns="http://schemas.openxmlformats.org/package/2006/relationships"><Relationship Id="rId3" Type="http://schemas.openxmlformats.org/officeDocument/2006/relationships/package" Target="../embeddings/Microsoft_Excel_Worksheet23.xlsx"/><Relationship Id="rId2" Type="http://schemas.microsoft.com/office/2011/relationships/chartColorStyle" Target="colors23.xml"/><Relationship Id="rId1" Type="http://schemas.microsoft.com/office/2011/relationships/chartStyle" Target="style23.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hPercent val="65"/>
      <c:rotY val="19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13532254480459885"/>
          <c:y val="9.9431455042735435E-3"/>
          <c:w val="0.70896774712976829"/>
          <c:h val="0.8236203750118366"/>
        </c:manualLayout>
      </c:layout>
      <c:pie3DChart>
        <c:varyColors val="1"/>
        <c:ser>
          <c:idx val="0"/>
          <c:order val="0"/>
          <c:tx>
            <c:strRef>
              <c:f>Sheet1!$B$1</c:f>
              <c:strCache>
                <c:ptCount val="1"/>
                <c:pt idx="0">
                  <c:v>Respondent Percentage</c:v>
                </c:pt>
              </c:strCache>
            </c:strRef>
          </c:tx>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3"/>
            <c:bubble3D val="0"/>
            <c:spPr>
              <a:solidFill>
                <a:schemeClr val="accent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Lbls>
            <c:dLbl>
              <c:idx val="0"/>
              <c:numFmt formatCode="General"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spc="0" baseline="0">
                      <a:solidFill>
                        <a:schemeClr val="accent1"/>
                      </a:solidFill>
                      <a:latin typeface="+mn-lt"/>
                      <a:ea typeface="+mn-ea"/>
                      <a:cs typeface="+mn-cs"/>
                    </a:defRPr>
                  </a:pPr>
                  <a:endParaRPr lang="en-US"/>
                </a:p>
              </c:txPr>
              <c:dLblPos val="outEnd"/>
              <c:showLegendKey val="0"/>
              <c:showVal val="0"/>
              <c:showCatName val="1"/>
              <c:showSerName val="0"/>
              <c:showPercent val="1"/>
              <c:showBubbleSize val="0"/>
            </c:dLbl>
            <c:dLbl>
              <c:idx val="1"/>
              <c:numFmt formatCode="General"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spc="0" baseline="0">
                      <a:solidFill>
                        <a:schemeClr val="accent2"/>
                      </a:solidFill>
                      <a:latin typeface="+mn-lt"/>
                      <a:ea typeface="+mn-ea"/>
                      <a:cs typeface="+mn-cs"/>
                    </a:defRPr>
                  </a:pPr>
                  <a:endParaRPr lang="en-US"/>
                </a:p>
              </c:txPr>
              <c:dLblPos val="outEnd"/>
              <c:showLegendKey val="0"/>
              <c:showVal val="0"/>
              <c:showCatName val="1"/>
              <c:showSerName val="0"/>
              <c:showPercent val="1"/>
              <c:showBubbleSize val="0"/>
            </c:dLbl>
            <c:dLbl>
              <c:idx val="2"/>
              <c:numFmt formatCode="General"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spc="0" baseline="0">
                      <a:solidFill>
                        <a:schemeClr val="accent3"/>
                      </a:solidFill>
                      <a:latin typeface="+mn-lt"/>
                      <a:ea typeface="+mn-ea"/>
                      <a:cs typeface="+mn-cs"/>
                    </a:defRPr>
                  </a:pPr>
                  <a:endParaRPr lang="en-US"/>
                </a:p>
              </c:txPr>
              <c:dLblPos val="outEnd"/>
              <c:showLegendKey val="0"/>
              <c:showVal val="0"/>
              <c:showCatName val="1"/>
              <c:showSerName val="0"/>
              <c:showPercent val="1"/>
              <c:showBubbleSize val="0"/>
            </c:dLbl>
            <c:dLbl>
              <c:idx val="3"/>
              <c:numFmt formatCode="General"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spc="0" baseline="0">
                      <a:solidFill>
                        <a:schemeClr val="accent4"/>
                      </a:solidFill>
                      <a:latin typeface="+mn-lt"/>
                      <a:ea typeface="+mn-ea"/>
                      <a:cs typeface="+mn-cs"/>
                    </a:defRPr>
                  </a:pPr>
                  <a:endParaRPr lang="en-US"/>
                </a:p>
              </c:txPr>
              <c:dLblPos val="outEnd"/>
              <c:showLegendKey val="0"/>
              <c:showVal val="0"/>
              <c:showCatName val="1"/>
              <c:showSerName val="0"/>
              <c:showPercent val="1"/>
              <c:showBubbleSize val="0"/>
            </c:dLbl>
            <c:numFmt formatCode="General"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spc="0" baseline="0">
                    <a:solidFill>
                      <a:schemeClr val="accent1"/>
                    </a:solidFill>
                    <a:latin typeface="+mn-lt"/>
                    <a:ea typeface="+mn-ea"/>
                    <a:cs typeface="+mn-cs"/>
                  </a:defRPr>
                </a:pPr>
                <a:endParaRPr lang="en-US"/>
              </a:p>
            </c:txPr>
            <c:dLblPos val="outEnd"/>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Sheet1!$A$2:$A$5</c:f>
              <c:strCache>
                <c:ptCount val="4"/>
                <c:pt idx="0">
                  <c:v>CSAs - 353</c:v>
                </c:pt>
                <c:pt idx="1">
                  <c:v>Supervisors - 221</c:v>
                </c:pt>
                <c:pt idx="2">
                  <c:v>SAMFs - 81</c:v>
                </c:pt>
                <c:pt idx="3">
                  <c:v>RCIs - 38</c:v>
                </c:pt>
              </c:strCache>
            </c:strRef>
          </c:cat>
          <c:val>
            <c:numRef>
              <c:f>Sheet1!$B$2:$B$5</c:f>
              <c:numCache>
                <c:formatCode>General</c:formatCode>
                <c:ptCount val="4"/>
                <c:pt idx="0">
                  <c:v>353</c:v>
                </c:pt>
                <c:pt idx="1">
                  <c:v>221</c:v>
                </c:pt>
                <c:pt idx="2">
                  <c:v>81</c:v>
                </c:pt>
                <c:pt idx="3">
                  <c:v>38</c:v>
                </c:pt>
              </c:numCache>
            </c:numRef>
          </c:val>
        </c:ser>
        <c:dLbls>
          <c:dLblPos val="outEnd"/>
          <c:showLegendKey val="0"/>
          <c:showVal val="0"/>
          <c:showCatName val="1"/>
          <c:showSerName val="0"/>
          <c:showPercent val="0"/>
          <c:showBubbleSize val="0"/>
          <c:showLeaderLines val="1"/>
        </c:dLbls>
      </c:pie3D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hPercent val="65"/>
      <c:rotY val="19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13532254480459885"/>
          <c:y val="9.9431455042735435E-3"/>
          <c:w val="0.70896774712976829"/>
          <c:h val="0.8236203750118366"/>
        </c:manualLayout>
      </c:layout>
      <c:pie3DChart>
        <c:varyColors val="1"/>
        <c:ser>
          <c:idx val="0"/>
          <c:order val="0"/>
          <c:tx>
            <c:strRef>
              <c:f>Sheet1!$B$1</c:f>
              <c:strCache>
                <c:ptCount val="1"/>
                <c:pt idx="0">
                  <c:v>Column1</c:v>
                </c:pt>
              </c:strCache>
            </c:strRef>
          </c:tx>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3"/>
            <c:bubble3D val="0"/>
            <c:spPr>
              <a:solidFill>
                <a:schemeClr val="accent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4"/>
            <c:bubble3D val="0"/>
            <c:spPr>
              <a:solidFill>
                <a:schemeClr val="accent5"/>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5"/>
            <c:bubble3D val="0"/>
            <c:spPr>
              <a:solidFill>
                <a:schemeClr val="accent6"/>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Lbls>
            <c:dLbl>
              <c:idx val="0"/>
              <c:numFmt formatCode="General"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spc="0" baseline="0">
                      <a:solidFill>
                        <a:schemeClr val="accent1"/>
                      </a:solidFill>
                      <a:latin typeface="+mn-lt"/>
                      <a:ea typeface="+mn-ea"/>
                      <a:cs typeface="+mn-cs"/>
                    </a:defRPr>
                  </a:pPr>
                  <a:endParaRPr lang="en-US"/>
                </a:p>
              </c:txPr>
              <c:dLblPos val="outEnd"/>
              <c:showLegendKey val="0"/>
              <c:showVal val="0"/>
              <c:showCatName val="1"/>
              <c:showSerName val="0"/>
              <c:showPercent val="1"/>
              <c:showBubbleSize val="0"/>
            </c:dLbl>
            <c:dLbl>
              <c:idx val="1"/>
              <c:numFmt formatCode="General"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spc="0" baseline="0">
                      <a:solidFill>
                        <a:schemeClr val="accent2"/>
                      </a:solidFill>
                      <a:latin typeface="+mn-lt"/>
                      <a:ea typeface="+mn-ea"/>
                      <a:cs typeface="+mn-cs"/>
                    </a:defRPr>
                  </a:pPr>
                  <a:endParaRPr lang="en-US"/>
                </a:p>
              </c:txPr>
              <c:dLblPos val="outEnd"/>
              <c:showLegendKey val="0"/>
              <c:showVal val="0"/>
              <c:showCatName val="1"/>
              <c:showSerName val="0"/>
              <c:showPercent val="1"/>
              <c:showBubbleSize val="0"/>
            </c:dLbl>
            <c:dLbl>
              <c:idx val="2"/>
              <c:numFmt formatCode="General"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spc="0" baseline="0">
                      <a:solidFill>
                        <a:schemeClr val="accent3"/>
                      </a:solidFill>
                      <a:latin typeface="+mn-lt"/>
                      <a:ea typeface="+mn-ea"/>
                      <a:cs typeface="+mn-cs"/>
                    </a:defRPr>
                  </a:pPr>
                  <a:endParaRPr lang="en-US"/>
                </a:p>
              </c:txPr>
              <c:dLblPos val="outEnd"/>
              <c:showLegendKey val="0"/>
              <c:showVal val="0"/>
              <c:showCatName val="1"/>
              <c:showSerName val="0"/>
              <c:showPercent val="1"/>
              <c:showBubbleSize val="0"/>
            </c:dLbl>
            <c:dLbl>
              <c:idx val="3"/>
              <c:numFmt formatCode="General"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spc="0" baseline="0">
                      <a:solidFill>
                        <a:schemeClr val="accent4"/>
                      </a:solidFill>
                      <a:latin typeface="+mn-lt"/>
                      <a:ea typeface="+mn-ea"/>
                      <a:cs typeface="+mn-cs"/>
                    </a:defRPr>
                  </a:pPr>
                  <a:endParaRPr lang="en-US"/>
                </a:p>
              </c:txPr>
              <c:dLblPos val="outEnd"/>
              <c:showLegendKey val="0"/>
              <c:showVal val="0"/>
              <c:showCatName val="1"/>
              <c:showSerName val="0"/>
              <c:showPercent val="1"/>
              <c:showBubbleSize val="0"/>
            </c:dLbl>
            <c:dLbl>
              <c:idx val="4"/>
              <c:numFmt formatCode="General"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spc="0" baseline="0">
                      <a:solidFill>
                        <a:schemeClr val="accent5"/>
                      </a:solidFill>
                      <a:latin typeface="+mn-lt"/>
                      <a:ea typeface="+mn-ea"/>
                      <a:cs typeface="+mn-cs"/>
                    </a:defRPr>
                  </a:pPr>
                  <a:endParaRPr lang="en-US"/>
                </a:p>
              </c:txPr>
              <c:dLblPos val="outEnd"/>
              <c:showLegendKey val="0"/>
              <c:showVal val="0"/>
              <c:showCatName val="1"/>
              <c:showSerName val="0"/>
              <c:showPercent val="1"/>
              <c:showBubbleSize val="0"/>
            </c:dLbl>
            <c:dLbl>
              <c:idx val="5"/>
              <c:numFmt formatCode="General"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spc="0" baseline="0">
                      <a:solidFill>
                        <a:schemeClr val="accent6"/>
                      </a:solidFill>
                      <a:latin typeface="+mn-lt"/>
                      <a:ea typeface="+mn-ea"/>
                      <a:cs typeface="+mn-cs"/>
                    </a:defRPr>
                  </a:pPr>
                  <a:endParaRPr lang="en-US"/>
                </a:p>
              </c:txPr>
              <c:dLblPos val="outEnd"/>
              <c:showLegendKey val="0"/>
              <c:showVal val="0"/>
              <c:showCatName val="1"/>
              <c:showSerName val="0"/>
              <c:showPercent val="1"/>
              <c:showBubbleSize val="0"/>
            </c:dLbl>
            <c:numFmt formatCode="General"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spc="0" baseline="0">
                    <a:solidFill>
                      <a:schemeClr val="accent1"/>
                    </a:solidFill>
                    <a:latin typeface="+mn-lt"/>
                    <a:ea typeface="+mn-ea"/>
                    <a:cs typeface="+mn-cs"/>
                  </a:defRPr>
                </a:pPr>
                <a:endParaRPr lang="en-US"/>
              </a:p>
            </c:txPr>
            <c:dLblPos val="outEnd"/>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Sheet1!$A$2:$A$7</c:f>
              <c:strCache>
                <c:ptCount val="6"/>
                <c:pt idx="0">
                  <c:v>1 Hour - 9</c:v>
                </c:pt>
                <c:pt idx="1">
                  <c:v>2 Hours - 17</c:v>
                </c:pt>
                <c:pt idx="2">
                  <c:v>3 Hours - 20</c:v>
                </c:pt>
                <c:pt idx="3">
                  <c:v>4 Hours - 68</c:v>
                </c:pt>
                <c:pt idx="4">
                  <c:v>5 Hours - 51</c:v>
                </c:pt>
                <c:pt idx="5">
                  <c:v>N/A - 56</c:v>
                </c:pt>
              </c:strCache>
            </c:strRef>
          </c:cat>
          <c:val>
            <c:numRef>
              <c:f>Sheet1!$B$2:$B$7</c:f>
              <c:numCache>
                <c:formatCode>General</c:formatCode>
                <c:ptCount val="6"/>
                <c:pt idx="0">
                  <c:v>9</c:v>
                </c:pt>
                <c:pt idx="1">
                  <c:v>17</c:v>
                </c:pt>
                <c:pt idx="2">
                  <c:v>20</c:v>
                </c:pt>
                <c:pt idx="3">
                  <c:v>68</c:v>
                </c:pt>
                <c:pt idx="4">
                  <c:v>51</c:v>
                </c:pt>
                <c:pt idx="5">
                  <c:v>56</c:v>
                </c:pt>
              </c:numCache>
            </c:numRef>
          </c:val>
        </c:ser>
        <c:dLbls>
          <c:dLblPos val="outEnd"/>
          <c:showLegendKey val="0"/>
          <c:showVal val="0"/>
          <c:showCatName val="1"/>
          <c:showSerName val="0"/>
          <c:showPercent val="0"/>
          <c:showBubbleSize val="0"/>
          <c:showLeaderLines val="1"/>
        </c:dLbls>
      </c:pie3D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0"/>
      <c:rotY val="0"/>
      <c:depthPercent val="60"/>
      <c:rAngAx val="0"/>
      <c:perspective val="100"/>
    </c:view3D>
    <c:floor>
      <c:thickness val="0"/>
      <c:spPr>
        <a:solidFill>
          <a:schemeClr val="lt1">
            <a:lumMod val="95000"/>
          </a:schemeClr>
        </a:solid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Sheet1!$B$1</c:f>
              <c:strCache>
                <c:ptCount val="1"/>
                <c:pt idx="0">
                  <c:v>Always</c:v>
                </c:pt>
              </c:strCache>
            </c:strRef>
          </c:tx>
          <c:spPr>
            <a:solidFill>
              <a:schemeClr val="accent1">
                <a:alpha val="85000"/>
              </a:schemeClr>
            </a:solidFill>
            <a:ln w="9525" cap="flat" cmpd="sng" algn="ctr">
              <a:solidFill>
                <a:schemeClr val="accent1">
                  <a:lumMod val="75000"/>
                </a:schemeClr>
              </a:solidFill>
              <a:round/>
            </a:ln>
            <a:effectLst/>
            <a:sp3d contourW="9525">
              <a:contourClr>
                <a:schemeClr val="accent1">
                  <a:lumMod val="75000"/>
                </a:schemeClr>
              </a:contourClr>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Sheet1!$A$2:$A$6</c:f>
              <c:strCache>
                <c:ptCount val="5"/>
                <c:pt idx="0">
                  <c:v>Required to stand for a long time</c:v>
                </c:pt>
                <c:pt idx="1">
                  <c:v>Feet get so cold they hurt</c:v>
                </c:pt>
                <c:pt idx="2">
                  <c:v>Difficult to perform tasks, Gate Reset, Write, etc.</c:v>
                </c:pt>
                <c:pt idx="3">
                  <c:v>Do your fingers/toes go numb</c:v>
                </c:pt>
                <c:pt idx="4">
                  <c:v>Freezing wind blowing through your workplace</c:v>
                </c:pt>
              </c:strCache>
            </c:strRef>
          </c:cat>
          <c:val>
            <c:numRef>
              <c:f>Sheet1!$B$2:$B$6</c:f>
              <c:numCache>
                <c:formatCode>General</c:formatCode>
                <c:ptCount val="5"/>
                <c:pt idx="0">
                  <c:v>10</c:v>
                </c:pt>
                <c:pt idx="1">
                  <c:v>27</c:v>
                </c:pt>
                <c:pt idx="2">
                  <c:v>23</c:v>
                </c:pt>
                <c:pt idx="3">
                  <c:v>16</c:v>
                </c:pt>
                <c:pt idx="4">
                  <c:v>45</c:v>
                </c:pt>
              </c:numCache>
            </c:numRef>
          </c:val>
        </c:ser>
        <c:ser>
          <c:idx val="1"/>
          <c:order val="1"/>
          <c:tx>
            <c:strRef>
              <c:f>Sheet1!$C$1</c:f>
              <c:strCache>
                <c:ptCount val="1"/>
                <c:pt idx="0">
                  <c:v>Sometimes</c:v>
                </c:pt>
              </c:strCache>
            </c:strRef>
          </c:tx>
          <c:spPr>
            <a:solidFill>
              <a:schemeClr val="accent2">
                <a:alpha val="85000"/>
              </a:schemeClr>
            </a:solidFill>
            <a:ln w="9525" cap="flat" cmpd="sng" algn="ctr">
              <a:solidFill>
                <a:schemeClr val="accent2">
                  <a:lumMod val="75000"/>
                </a:schemeClr>
              </a:solidFill>
              <a:round/>
            </a:ln>
            <a:effectLst/>
            <a:sp3d contourW="9525">
              <a:contourClr>
                <a:schemeClr val="accent2">
                  <a:lumMod val="75000"/>
                </a:schemeClr>
              </a:contourClr>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Sheet1!$A$2:$A$6</c:f>
              <c:strCache>
                <c:ptCount val="5"/>
                <c:pt idx="0">
                  <c:v>Required to stand for a long time</c:v>
                </c:pt>
                <c:pt idx="1">
                  <c:v>Feet get so cold they hurt</c:v>
                </c:pt>
                <c:pt idx="2">
                  <c:v>Difficult to perform tasks, Gate Reset, Write, etc.</c:v>
                </c:pt>
                <c:pt idx="3">
                  <c:v>Do your fingers/toes go numb</c:v>
                </c:pt>
                <c:pt idx="4">
                  <c:v>Freezing wind blowing through your workplace</c:v>
                </c:pt>
              </c:strCache>
            </c:strRef>
          </c:cat>
          <c:val>
            <c:numRef>
              <c:f>Sheet1!$C$2:$C$6</c:f>
              <c:numCache>
                <c:formatCode>General</c:formatCode>
                <c:ptCount val="5"/>
                <c:pt idx="0">
                  <c:v>69</c:v>
                </c:pt>
                <c:pt idx="1">
                  <c:v>44</c:v>
                </c:pt>
                <c:pt idx="2">
                  <c:v>54</c:v>
                </c:pt>
                <c:pt idx="3">
                  <c:v>53</c:v>
                </c:pt>
                <c:pt idx="4">
                  <c:v>36</c:v>
                </c:pt>
              </c:numCache>
            </c:numRef>
          </c:val>
        </c:ser>
        <c:ser>
          <c:idx val="2"/>
          <c:order val="2"/>
          <c:tx>
            <c:strRef>
              <c:f>Sheet1!$D$1</c:f>
              <c:strCache>
                <c:ptCount val="1"/>
                <c:pt idx="0">
                  <c:v>Never</c:v>
                </c:pt>
              </c:strCache>
            </c:strRef>
          </c:tx>
          <c:spPr>
            <a:solidFill>
              <a:schemeClr val="accent3">
                <a:alpha val="85000"/>
              </a:schemeClr>
            </a:solidFill>
            <a:ln w="9525" cap="flat" cmpd="sng" algn="ctr">
              <a:solidFill>
                <a:schemeClr val="accent3">
                  <a:lumMod val="75000"/>
                </a:schemeClr>
              </a:solidFill>
              <a:round/>
            </a:ln>
            <a:effectLst/>
            <a:sp3d contourW="9525">
              <a:contourClr>
                <a:schemeClr val="accent3">
                  <a:lumMod val="75000"/>
                </a:schemeClr>
              </a:contourClr>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Sheet1!$A$2:$A$6</c:f>
              <c:strCache>
                <c:ptCount val="5"/>
                <c:pt idx="0">
                  <c:v>Required to stand for a long time</c:v>
                </c:pt>
                <c:pt idx="1">
                  <c:v>Feet get so cold they hurt</c:v>
                </c:pt>
                <c:pt idx="2">
                  <c:v>Difficult to perform tasks, Gate Reset, Write, etc.</c:v>
                </c:pt>
                <c:pt idx="3">
                  <c:v>Do your fingers/toes go numb</c:v>
                </c:pt>
                <c:pt idx="4">
                  <c:v>Freezing wind blowing through your workplace</c:v>
                </c:pt>
              </c:strCache>
            </c:strRef>
          </c:cat>
          <c:val>
            <c:numRef>
              <c:f>Sheet1!$D$2:$D$6</c:f>
              <c:numCache>
                <c:formatCode>General</c:formatCode>
                <c:ptCount val="5"/>
                <c:pt idx="0">
                  <c:v>2</c:v>
                </c:pt>
                <c:pt idx="1">
                  <c:v>10</c:v>
                </c:pt>
                <c:pt idx="2">
                  <c:v>4</c:v>
                </c:pt>
                <c:pt idx="3">
                  <c:v>12</c:v>
                </c:pt>
                <c:pt idx="4">
                  <c:v>0</c:v>
                </c:pt>
              </c:numCache>
            </c:numRef>
          </c:val>
        </c:ser>
        <c:dLbls>
          <c:showLegendKey val="0"/>
          <c:showVal val="1"/>
          <c:showCatName val="0"/>
          <c:showSerName val="0"/>
          <c:showPercent val="0"/>
          <c:showBubbleSize val="0"/>
        </c:dLbls>
        <c:gapWidth val="65"/>
        <c:shape val="cylinder"/>
        <c:axId val="232919224"/>
        <c:axId val="232919616"/>
        <c:axId val="0"/>
      </c:bar3DChart>
      <c:catAx>
        <c:axId val="232919224"/>
        <c:scaling>
          <c:orientation val="minMax"/>
        </c:scaling>
        <c:delete val="0"/>
        <c:axPos val="b"/>
        <c:numFmt formatCode="General" sourceLinked="0"/>
        <c:majorTickMark val="out"/>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197" b="0" i="0" u="none" strike="noStrike" kern="1200" cap="all" baseline="0">
                <a:solidFill>
                  <a:schemeClr val="dk1">
                    <a:lumMod val="75000"/>
                    <a:lumOff val="25000"/>
                  </a:schemeClr>
                </a:solidFill>
                <a:latin typeface="+mn-lt"/>
                <a:ea typeface="+mn-ea"/>
                <a:cs typeface="+mn-cs"/>
              </a:defRPr>
            </a:pPr>
            <a:endParaRPr lang="en-US"/>
          </a:p>
        </c:txPr>
        <c:crossAx val="232919616"/>
        <c:crosses val="autoZero"/>
        <c:auto val="1"/>
        <c:lblAlgn val="ctr"/>
        <c:lblOffset val="100"/>
        <c:noMultiLvlLbl val="0"/>
      </c:catAx>
      <c:valAx>
        <c:axId val="232919616"/>
        <c:scaling>
          <c:orientation val="minMax"/>
        </c:scaling>
        <c:delete val="1"/>
        <c:axPos val="l"/>
        <c:majorGridlines>
          <c:spPr>
            <a:ln w="9525" cap="flat" cmpd="sng" algn="ctr">
              <a:solidFill>
                <a:schemeClr val="dk1">
                  <a:lumMod val="15000"/>
                  <a:lumOff val="85000"/>
                </a:schemeClr>
              </a:solidFill>
              <a:round/>
            </a:ln>
            <a:effectLst/>
          </c:spPr>
        </c:majorGridlines>
        <c:numFmt formatCode="General" sourceLinked="1"/>
        <c:majorTickMark val="out"/>
        <c:minorTickMark val="none"/>
        <c:tickLblPos val="nextTo"/>
        <c:crossAx val="232919224"/>
        <c:crosses val="autoZero"/>
        <c:crossBetween val="between"/>
        <c:majorUnit val="1"/>
      </c:valAx>
      <c:spPr>
        <a:noFill/>
        <a:ln>
          <a:noFill/>
        </a:ln>
        <a:effectLst/>
      </c:spPr>
    </c:plotArea>
    <c:legend>
      <c:legendPos val="b"/>
      <c:layout/>
      <c:overlay val="0"/>
      <c:spPr>
        <a:solidFill>
          <a:schemeClr val="lt1">
            <a:lumMod val="95000"/>
            <a:alpha val="39000"/>
          </a:schemeClr>
        </a:solidFill>
        <a:ln>
          <a:noFill/>
        </a:ln>
        <a:effectLst/>
      </c:spPr>
      <c:txPr>
        <a:bodyPr rot="0" spcFirstLastPara="1" vertOverflow="ellipsis" vert="horz" wrap="square" anchor="ctr" anchorCtr="1"/>
        <a:lstStyle/>
        <a:p>
          <a:pPr>
            <a:defRPr sz="2000" b="1"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0"/>
      <c:rotY val="0"/>
      <c:depthPercent val="60"/>
      <c:rAngAx val="0"/>
      <c:perspective val="100"/>
    </c:view3D>
    <c:floor>
      <c:thickness val="0"/>
      <c:spPr>
        <a:solidFill>
          <a:schemeClr val="lt1">
            <a:lumMod val="95000"/>
          </a:schemeClr>
        </a:solid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Sheet1!$B$1</c:f>
              <c:strCache>
                <c:ptCount val="1"/>
                <c:pt idx="0">
                  <c:v>Yes</c:v>
                </c:pt>
              </c:strCache>
            </c:strRef>
          </c:tx>
          <c:spPr>
            <a:solidFill>
              <a:schemeClr val="accent1">
                <a:alpha val="85000"/>
              </a:schemeClr>
            </a:solidFill>
            <a:ln w="9525" cap="flat" cmpd="sng" algn="ctr">
              <a:solidFill>
                <a:schemeClr val="accent1">
                  <a:lumMod val="75000"/>
                </a:schemeClr>
              </a:solidFill>
              <a:round/>
            </a:ln>
            <a:effectLst/>
            <a:sp3d contourW="9525">
              <a:contourClr>
                <a:schemeClr val="accent1">
                  <a:lumMod val="75000"/>
                </a:schemeClr>
              </a:contourClr>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Sheet1!$A$2:$A$6</c:f>
              <c:strCache>
                <c:ptCount val="5"/>
                <c:pt idx="0">
                  <c:v>Find it difficult to concentrate</c:v>
                </c:pt>
                <c:pt idx="1">
                  <c:v>Difficult to carry out normal duties</c:v>
                </c:pt>
                <c:pt idx="2">
                  <c:v>Difficult to make quick decisions</c:v>
                </c:pt>
                <c:pt idx="3">
                  <c:v>Feel irritable</c:v>
                </c:pt>
                <c:pt idx="4">
                  <c:v>Health, Safety &amp; Welfare is compromised</c:v>
                </c:pt>
              </c:strCache>
            </c:strRef>
          </c:cat>
          <c:val>
            <c:numRef>
              <c:f>Sheet1!$B$2:$B$6</c:f>
              <c:numCache>
                <c:formatCode>General</c:formatCode>
                <c:ptCount val="5"/>
                <c:pt idx="0">
                  <c:v>62</c:v>
                </c:pt>
                <c:pt idx="1">
                  <c:v>59</c:v>
                </c:pt>
                <c:pt idx="2">
                  <c:v>51</c:v>
                </c:pt>
                <c:pt idx="3">
                  <c:v>67</c:v>
                </c:pt>
                <c:pt idx="4">
                  <c:v>71</c:v>
                </c:pt>
              </c:numCache>
            </c:numRef>
          </c:val>
        </c:ser>
        <c:ser>
          <c:idx val="1"/>
          <c:order val="1"/>
          <c:tx>
            <c:strRef>
              <c:f>Sheet1!$C$1</c:f>
              <c:strCache>
                <c:ptCount val="1"/>
                <c:pt idx="0">
                  <c:v>No</c:v>
                </c:pt>
              </c:strCache>
            </c:strRef>
          </c:tx>
          <c:spPr>
            <a:solidFill>
              <a:schemeClr val="accent2">
                <a:alpha val="85000"/>
              </a:schemeClr>
            </a:solidFill>
            <a:ln w="9525" cap="flat" cmpd="sng" algn="ctr">
              <a:solidFill>
                <a:schemeClr val="accent2">
                  <a:lumMod val="75000"/>
                </a:schemeClr>
              </a:solidFill>
              <a:round/>
            </a:ln>
            <a:effectLst/>
            <a:sp3d contourW="9525">
              <a:contourClr>
                <a:schemeClr val="accent2">
                  <a:lumMod val="75000"/>
                </a:schemeClr>
              </a:contourClr>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Sheet1!$A$2:$A$6</c:f>
              <c:strCache>
                <c:ptCount val="5"/>
                <c:pt idx="0">
                  <c:v>Find it difficult to concentrate</c:v>
                </c:pt>
                <c:pt idx="1">
                  <c:v>Difficult to carry out normal duties</c:v>
                </c:pt>
                <c:pt idx="2">
                  <c:v>Difficult to make quick decisions</c:v>
                </c:pt>
                <c:pt idx="3">
                  <c:v>Feel irritable</c:v>
                </c:pt>
                <c:pt idx="4">
                  <c:v>Health, Safety &amp; Welfare is compromised</c:v>
                </c:pt>
              </c:strCache>
            </c:strRef>
          </c:cat>
          <c:val>
            <c:numRef>
              <c:f>Sheet1!$C$2:$C$6</c:f>
              <c:numCache>
                <c:formatCode>General</c:formatCode>
                <c:ptCount val="5"/>
                <c:pt idx="0">
                  <c:v>19</c:v>
                </c:pt>
                <c:pt idx="1">
                  <c:v>22</c:v>
                </c:pt>
                <c:pt idx="2">
                  <c:v>29</c:v>
                </c:pt>
                <c:pt idx="3">
                  <c:v>13</c:v>
                </c:pt>
                <c:pt idx="4">
                  <c:v>9</c:v>
                </c:pt>
              </c:numCache>
            </c:numRef>
          </c:val>
        </c:ser>
        <c:ser>
          <c:idx val="2"/>
          <c:order val="2"/>
          <c:tx>
            <c:strRef>
              <c:f>Sheet1!$D$1</c:f>
              <c:strCache>
                <c:ptCount val="1"/>
                <c:pt idx="0">
                  <c:v>N/A</c:v>
                </c:pt>
              </c:strCache>
            </c:strRef>
          </c:tx>
          <c:spPr>
            <a:solidFill>
              <a:schemeClr val="accent3">
                <a:alpha val="85000"/>
              </a:schemeClr>
            </a:solidFill>
            <a:ln w="9525" cap="flat" cmpd="sng" algn="ctr">
              <a:solidFill>
                <a:schemeClr val="accent3">
                  <a:lumMod val="75000"/>
                </a:schemeClr>
              </a:solidFill>
              <a:round/>
            </a:ln>
            <a:effectLst/>
            <a:sp3d contourW="9525">
              <a:contourClr>
                <a:schemeClr val="accent3">
                  <a:lumMod val="75000"/>
                </a:schemeClr>
              </a:contourClr>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Sheet1!$A$2:$A$6</c:f>
              <c:strCache>
                <c:ptCount val="5"/>
                <c:pt idx="0">
                  <c:v>Find it difficult to concentrate</c:v>
                </c:pt>
                <c:pt idx="1">
                  <c:v>Difficult to carry out normal duties</c:v>
                </c:pt>
                <c:pt idx="2">
                  <c:v>Difficult to make quick decisions</c:v>
                </c:pt>
                <c:pt idx="3">
                  <c:v>Feel irritable</c:v>
                </c:pt>
                <c:pt idx="4">
                  <c:v>Health, Safety &amp; Welfare is compromised</c:v>
                </c:pt>
              </c:strCache>
            </c:strRef>
          </c:cat>
          <c:val>
            <c:numRef>
              <c:f>Sheet1!$D$2:$D$6</c:f>
              <c:numCache>
                <c:formatCode>General</c:formatCode>
                <c:ptCount val="5"/>
                <c:pt idx="0">
                  <c:v>0</c:v>
                </c:pt>
                <c:pt idx="1">
                  <c:v>0</c:v>
                </c:pt>
                <c:pt idx="2">
                  <c:v>1</c:v>
                </c:pt>
                <c:pt idx="3">
                  <c:v>1</c:v>
                </c:pt>
                <c:pt idx="4">
                  <c:v>1</c:v>
                </c:pt>
              </c:numCache>
            </c:numRef>
          </c:val>
        </c:ser>
        <c:dLbls>
          <c:showLegendKey val="0"/>
          <c:showVal val="1"/>
          <c:showCatName val="0"/>
          <c:showSerName val="0"/>
          <c:showPercent val="0"/>
          <c:showBubbleSize val="0"/>
        </c:dLbls>
        <c:gapWidth val="65"/>
        <c:shape val="cylinder"/>
        <c:axId val="232481360"/>
        <c:axId val="232481752"/>
        <c:axId val="0"/>
      </c:bar3DChart>
      <c:catAx>
        <c:axId val="232481360"/>
        <c:scaling>
          <c:orientation val="minMax"/>
        </c:scaling>
        <c:delete val="0"/>
        <c:axPos val="b"/>
        <c:numFmt formatCode="General" sourceLinked="0"/>
        <c:majorTickMark val="out"/>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197" b="0" i="0" u="none" strike="noStrike" kern="1200" cap="all" baseline="0">
                <a:solidFill>
                  <a:schemeClr val="dk1">
                    <a:lumMod val="75000"/>
                    <a:lumOff val="25000"/>
                  </a:schemeClr>
                </a:solidFill>
                <a:latin typeface="+mn-lt"/>
                <a:ea typeface="+mn-ea"/>
                <a:cs typeface="+mn-cs"/>
              </a:defRPr>
            </a:pPr>
            <a:endParaRPr lang="en-US"/>
          </a:p>
        </c:txPr>
        <c:crossAx val="232481752"/>
        <c:crosses val="autoZero"/>
        <c:auto val="1"/>
        <c:lblAlgn val="ctr"/>
        <c:lblOffset val="100"/>
        <c:noMultiLvlLbl val="0"/>
      </c:catAx>
      <c:valAx>
        <c:axId val="232481752"/>
        <c:scaling>
          <c:orientation val="minMax"/>
        </c:scaling>
        <c:delete val="1"/>
        <c:axPos val="l"/>
        <c:majorGridlines>
          <c:spPr>
            <a:ln w="9525" cap="flat" cmpd="sng" algn="ctr">
              <a:solidFill>
                <a:schemeClr val="dk1">
                  <a:lumMod val="15000"/>
                  <a:lumOff val="85000"/>
                </a:schemeClr>
              </a:solidFill>
              <a:round/>
            </a:ln>
            <a:effectLst/>
          </c:spPr>
        </c:majorGridlines>
        <c:numFmt formatCode="General" sourceLinked="1"/>
        <c:majorTickMark val="out"/>
        <c:minorTickMark val="none"/>
        <c:tickLblPos val="nextTo"/>
        <c:crossAx val="232481360"/>
        <c:crosses val="autoZero"/>
        <c:crossBetween val="between"/>
        <c:majorUnit val="1"/>
      </c:valAx>
      <c:spPr>
        <a:noFill/>
        <a:ln>
          <a:noFill/>
        </a:ln>
        <a:effectLst/>
      </c:spPr>
    </c:plotArea>
    <c:legend>
      <c:legendPos val="b"/>
      <c:layout/>
      <c:overlay val="0"/>
      <c:spPr>
        <a:solidFill>
          <a:schemeClr val="lt1">
            <a:lumMod val="95000"/>
            <a:alpha val="39000"/>
          </a:schemeClr>
        </a:solidFill>
        <a:ln>
          <a:noFill/>
        </a:ln>
        <a:effectLst/>
      </c:spPr>
      <c:txPr>
        <a:bodyPr rot="0" spcFirstLastPara="1" vertOverflow="ellipsis" vert="horz" wrap="square" anchor="ctr" anchorCtr="1"/>
        <a:lstStyle/>
        <a:p>
          <a:pPr>
            <a:defRPr sz="2400" b="1"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hPercent val="65"/>
      <c:rotY val="19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13532254480459885"/>
          <c:y val="9.9431455042735435E-3"/>
          <c:w val="0.70896774712976829"/>
          <c:h val="0.8236203750118366"/>
        </c:manualLayout>
      </c:layout>
      <c:pie3DChart>
        <c:varyColors val="1"/>
        <c:ser>
          <c:idx val="0"/>
          <c:order val="0"/>
          <c:tx>
            <c:strRef>
              <c:f>Sheet1!$B$1</c:f>
              <c:strCache>
                <c:ptCount val="1"/>
                <c:pt idx="0">
                  <c:v>Column1</c:v>
                </c:pt>
              </c:strCache>
            </c:strRef>
          </c:tx>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3"/>
            <c:bubble3D val="0"/>
            <c:spPr>
              <a:solidFill>
                <a:schemeClr val="accent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4"/>
            <c:bubble3D val="0"/>
            <c:spPr>
              <a:solidFill>
                <a:schemeClr val="accent5"/>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5"/>
            <c:bubble3D val="0"/>
            <c:spPr>
              <a:solidFill>
                <a:schemeClr val="accent6"/>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Lbls>
            <c:dLbl>
              <c:idx val="0"/>
              <c:numFmt formatCode="General"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spc="0" baseline="0">
                      <a:solidFill>
                        <a:schemeClr val="accent1"/>
                      </a:solidFill>
                      <a:latin typeface="+mn-lt"/>
                      <a:ea typeface="+mn-ea"/>
                      <a:cs typeface="+mn-cs"/>
                    </a:defRPr>
                  </a:pPr>
                  <a:endParaRPr lang="en-US"/>
                </a:p>
              </c:txPr>
              <c:dLblPos val="outEnd"/>
              <c:showLegendKey val="0"/>
              <c:showVal val="0"/>
              <c:showCatName val="1"/>
              <c:showSerName val="0"/>
              <c:showPercent val="1"/>
              <c:showBubbleSize val="0"/>
            </c:dLbl>
            <c:dLbl>
              <c:idx val="1"/>
              <c:numFmt formatCode="General"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spc="0" baseline="0">
                      <a:solidFill>
                        <a:schemeClr val="accent2"/>
                      </a:solidFill>
                      <a:latin typeface="+mn-lt"/>
                      <a:ea typeface="+mn-ea"/>
                      <a:cs typeface="+mn-cs"/>
                    </a:defRPr>
                  </a:pPr>
                  <a:endParaRPr lang="en-US"/>
                </a:p>
              </c:txPr>
              <c:dLblPos val="outEnd"/>
              <c:showLegendKey val="0"/>
              <c:showVal val="0"/>
              <c:showCatName val="1"/>
              <c:showSerName val="0"/>
              <c:showPercent val="1"/>
              <c:showBubbleSize val="0"/>
            </c:dLbl>
            <c:dLbl>
              <c:idx val="2"/>
              <c:numFmt formatCode="General"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spc="0" baseline="0">
                      <a:solidFill>
                        <a:schemeClr val="accent3"/>
                      </a:solidFill>
                      <a:latin typeface="+mn-lt"/>
                      <a:ea typeface="+mn-ea"/>
                      <a:cs typeface="+mn-cs"/>
                    </a:defRPr>
                  </a:pPr>
                  <a:endParaRPr lang="en-US"/>
                </a:p>
              </c:txPr>
              <c:dLblPos val="outEnd"/>
              <c:showLegendKey val="0"/>
              <c:showVal val="0"/>
              <c:showCatName val="1"/>
              <c:showSerName val="0"/>
              <c:showPercent val="1"/>
              <c:showBubbleSize val="0"/>
            </c:dLbl>
            <c:dLbl>
              <c:idx val="3"/>
              <c:numFmt formatCode="General"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spc="0" baseline="0">
                      <a:solidFill>
                        <a:schemeClr val="accent4"/>
                      </a:solidFill>
                      <a:latin typeface="+mn-lt"/>
                      <a:ea typeface="+mn-ea"/>
                      <a:cs typeface="+mn-cs"/>
                    </a:defRPr>
                  </a:pPr>
                  <a:endParaRPr lang="en-US"/>
                </a:p>
              </c:txPr>
              <c:dLblPos val="outEnd"/>
              <c:showLegendKey val="0"/>
              <c:showVal val="0"/>
              <c:showCatName val="1"/>
              <c:showSerName val="0"/>
              <c:showPercent val="1"/>
              <c:showBubbleSize val="0"/>
            </c:dLbl>
            <c:dLbl>
              <c:idx val="4"/>
              <c:numFmt formatCode="General"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spc="0" baseline="0">
                      <a:solidFill>
                        <a:schemeClr val="accent5"/>
                      </a:solidFill>
                      <a:latin typeface="+mn-lt"/>
                      <a:ea typeface="+mn-ea"/>
                      <a:cs typeface="+mn-cs"/>
                    </a:defRPr>
                  </a:pPr>
                  <a:endParaRPr lang="en-US"/>
                </a:p>
              </c:txPr>
              <c:dLblPos val="outEnd"/>
              <c:showLegendKey val="0"/>
              <c:showVal val="0"/>
              <c:showCatName val="1"/>
              <c:showSerName val="0"/>
              <c:showPercent val="1"/>
              <c:showBubbleSize val="0"/>
            </c:dLbl>
            <c:dLbl>
              <c:idx val="5"/>
              <c:numFmt formatCode="General"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spc="0" baseline="0">
                      <a:solidFill>
                        <a:schemeClr val="accent6"/>
                      </a:solidFill>
                      <a:latin typeface="+mn-lt"/>
                      <a:ea typeface="+mn-ea"/>
                      <a:cs typeface="+mn-cs"/>
                    </a:defRPr>
                  </a:pPr>
                  <a:endParaRPr lang="en-US"/>
                </a:p>
              </c:txPr>
              <c:dLblPos val="outEnd"/>
              <c:showLegendKey val="0"/>
              <c:showVal val="0"/>
              <c:showCatName val="1"/>
              <c:showSerName val="0"/>
              <c:showPercent val="1"/>
              <c:showBubbleSize val="0"/>
            </c:dLbl>
            <c:numFmt formatCode="General"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spc="0" baseline="0">
                    <a:solidFill>
                      <a:schemeClr val="accent1"/>
                    </a:solidFill>
                    <a:latin typeface="+mn-lt"/>
                    <a:ea typeface="+mn-ea"/>
                    <a:cs typeface="+mn-cs"/>
                  </a:defRPr>
                </a:pPr>
                <a:endParaRPr lang="en-US"/>
              </a:p>
            </c:txPr>
            <c:dLblPos val="outEnd"/>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Sheet1!$A$2:$A$7</c:f>
              <c:strCache>
                <c:ptCount val="6"/>
                <c:pt idx="0">
                  <c:v>1 Hour - 2</c:v>
                </c:pt>
                <c:pt idx="1">
                  <c:v>2 Hours - 13</c:v>
                </c:pt>
                <c:pt idx="2">
                  <c:v>3 Hours - 20</c:v>
                </c:pt>
                <c:pt idx="3">
                  <c:v>4 Hours - 24</c:v>
                </c:pt>
                <c:pt idx="4">
                  <c:v>5 Hours - 18</c:v>
                </c:pt>
                <c:pt idx="5">
                  <c:v>N/A - 4</c:v>
                </c:pt>
              </c:strCache>
            </c:strRef>
          </c:cat>
          <c:val>
            <c:numRef>
              <c:f>Sheet1!$B$2:$B$7</c:f>
              <c:numCache>
                <c:formatCode>General</c:formatCode>
                <c:ptCount val="6"/>
                <c:pt idx="0">
                  <c:v>2</c:v>
                </c:pt>
                <c:pt idx="1">
                  <c:v>13</c:v>
                </c:pt>
                <c:pt idx="2">
                  <c:v>20</c:v>
                </c:pt>
                <c:pt idx="3">
                  <c:v>24</c:v>
                </c:pt>
                <c:pt idx="4">
                  <c:v>18</c:v>
                </c:pt>
                <c:pt idx="5">
                  <c:v>4</c:v>
                </c:pt>
              </c:numCache>
            </c:numRef>
          </c:val>
        </c:ser>
        <c:dLbls>
          <c:dLblPos val="outEnd"/>
          <c:showLegendKey val="0"/>
          <c:showVal val="0"/>
          <c:showCatName val="1"/>
          <c:showSerName val="0"/>
          <c:showPercent val="0"/>
          <c:showBubbleSize val="0"/>
          <c:showLeaderLines val="1"/>
        </c:dLbls>
      </c:pie3D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0"/>
      <c:rotY val="0"/>
      <c:depthPercent val="60"/>
      <c:rAngAx val="0"/>
      <c:perspective val="100"/>
    </c:view3D>
    <c:floor>
      <c:thickness val="0"/>
      <c:spPr>
        <a:solidFill>
          <a:schemeClr val="lt1">
            <a:lumMod val="95000"/>
          </a:schemeClr>
        </a:solid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Sheet1!$B$1</c:f>
              <c:strCache>
                <c:ptCount val="1"/>
                <c:pt idx="0">
                  <c:v>Always</c:v>
                </c:pt>
              </c:strCache>
            </c:strRef>
          </c:tx>
          <c:spPr>
            <a:solidFill>
              <a:schemeClr val="accent1">
                <a:alpha val="85000"/>
              </a:schemeClr>
            </a:solidFill>
            <a:ln w="9525" cap="flat" cmpd="sng" algn="ctr">
              <a:solidFill>
                <a:schemeClr val="accent1">
                  <a:lumMod val="75000"/>
                </a:schemeClr>
              </a:solidFill>
              <a:round/>
            </a:ln>
            <a:effectLst/>
            <a:sp3d contourW="9525">
              <a:contourClr>
                <a:schemeClr val="accent1">
                  <a:lumMod val="75000"/>
                </a:schemeClr>
              </a:contourClr>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Sheet1!$A$2:$A$6</c:f>
              <c:strCache>
                <c:ptCount val="5"/>
                <c:pt idx="0">
                  <c:v>Required to stand for a long time</c:v>
                </c:pt>
                <c:pt idx="1">
                  <c:v>Feet get so cold they hurt</c:v>
                </c:pt>
                <c:pt idx="2">
                  <c:v>Difficult to perform tasks, Gate Reset, Write, etc.</c:v>
                </c:pt>
                <c:pt idx="3">
                  <c:v>Do your fingers/toes go numb</c:v>
                </c:pt>
                <c:pt idx="4">
                  <c:v>Freezing wind blowing through your workplace</c:v>
                </c:pt>
              </c:strCache>
            </c:strRef>
          </c:cat>
          <c:val>
            <c:numRef>
              <c:f>Sheet1!$B$2:$B$6</c:f>
              <c:numCache>
                <c:formatCode>General</c:formatCode>
                <c:ptCount val="5"/>
                <c:pt idx="0">
                  <c:v>20</c:v>
                </c:pt>
                <c:pt idx="1">
                  <c:v>17</c:v>
                </c:pt>
                <c:pt idx="2">
                  <c:v>19</c:v>
                </c:pt>
                <c:pt idx="3">
                  <c:v>17</c:v>
                </c:pt>
                <c:pt idx="4">
                  <c:v>11</c:v>
                </c:pt>
              </c:numCache>
            </c:numRef>
          </c:val>
        </c:ser>
        <c:ser>
          <c:idx val="1"/>
          <c:order val="1"/>
          <c:tx>
            <c:strRef>
              <c:f>Sheet1!$C$1</c:f>
              <c:strCache>
                <c:ptCount val="1"/>
                <c:pt idx="0">
                  <c:v>Sometimes</c:v>
                </c:pt>
              </c:strCache>
            </c:strRef>
          </c:tx>
          <c:spPr>
            <a:solidFill>
              <a:schemeClr val="accent2">
                <a:alpha val="85000"/>
              </a:schemeClr>
            </a:solidFill>
            <a:ln w="9525" cap="flat" cmpd="sng" algn="ctr">
              <a:solidFill>
                <a:schemeClr val="accent2">
                  <a:lumMod val="75000"/>
                </a:schemeClr>
              </a:solidFill>
              <a:round/>
            </a:ln>
            <a:effectLst/>
            <a:sp3d contourW="9525">
              <a:contourClr>
                <a:schemeClr val="accent2">
                  <a:lumMod val="75000"/>
                </a:schemeClr>
              </a:contourClr>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Sheet1!$A$2:$A$6</c:f>
              <c:strCache>
                <c:ptCount val="5"/>
                <c:pt idx="0">
                  <c:v>Required to stand for a long time</c:v>
                </c:pt>
                <c:pt idx="1">
                  <c:v>Feet get so cold they hurt</c:v>
                </c:pt>
                <c:pt idx="2">
                  <c:v>Difficult to perform tasks, Gate Reset, Write, etc.</c:v>
                </c:pt>
                <c:pt idx="3">
                  <c:v>Do your fingers/toes go numb</c:v>
                </c:pt>
                <c:pt idx="4">
                  <c:v>Freezing wind blowing through your workplace</c:v>
                </c:pt>
              </c:strCache>
            </c:strRef>
          </c:cat>
          <c:val>
            <c:numRef>
              <c:f>Sheet1!$C$2:$C$6</c:f>
              <c:numCache>
                <c:formatCode>General</c:formatCode>
                <c:ptCount val="5"/>
                <c:pt idx="0">
                  <c:v>18</c:v>
                </c:pt>
                <c:pt idx="1">
                  <c:v>20</c:v>
                </c:pt>
                <c:pt idx="2">
                  <c:v>19</c:v>
                </c:pt>
                <c:pt idx="3">
                  <c:v>18</c:v>
                </c:pt>
                <c:pt idx="4">
                  <c:v>27</c:v>
                </c:pt>
              </c:numCache>
            </c:numRef>
          </c:val>
        </c:ser>
        <c:ser>
          <c:idx val="2"/>
          <c:order val="2"/>
          <c:tx>
            <c:strRef>
              <c:f>Sheet1!$D$1</c:f>
              <c:strCache>
                <c:ptCount val="1"/>
                <c:pt idx="0">
                  <c:v>Never</c:v>
                </c:pt>
              </c:strCache>
            </c:strRef>
          </c:tx>
          <c:spPr>
            <a:solidFill>
              <a:schemeClr val="accent3">
                <a:alpha val="85000"/>
              </a:schemeClr>
            </a:solidFill>
            <a:ln w="9525" cap="flat" cmpd="sng" algn="ctr">
              <a:solidFill>
                <a:schemeClr val="accent3">
                  <a:lumMod val="75000"/>
                </a:schemeClr>
              </a:solidFill>
              <a:round/>
            </a:ln>
            <a:effectLst/>
            <a:sp3d contourW="9525">
              <a:contourClr>
                <a:schemeClr val="accent3">
                  <a:lumMod val="75000"/>
                </a:schemeClr>
              </a:contourClr>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Sheet1!$A$2:$A$6</c:f>
              <c:strCache>
                <c:ptCount val="5"/>
                <c:pt idx="0">
                  <c:v>Required to stand for a long time</c:v>
                </c:pt>
                <c:pt idx="1">
                  <c:v>Feet get so cold they hurt</c:v>
                </c:pt>
                <c:pt idx="2">
                  <c:v>Difficult to perform tasks, Gate Reset, Write, etc.</c:v>
                </c:pt>
                <c:pt idx="3">
                  <c:v>Do your fingers/toes go numb</c:v>
                </c:pt>
                <c:pt idx="4">
                  <c:v>Freezing wind blowing through your workplace</c:v>
                </c:pt>
              </c:strCache>
            </c:strRef>
          </c:cat>
          <c:val>
            <c:numRef>
              <c:f>Sheet1!$D$2:$D$6</c:f>
              <c:numCache>
                <c:formatCode>General</c:formatCode>
                <c:ptCount val="5"/>
                <c:pt idx="0">
                  <c:v>0</c:v>
                </c:pt>
                <c:pt idx="1">
                  <c:v>1</c:v>
                </c:pt>
                <c:pt idx="2">
                  <c:v>0</c:v>
                </c:pt>
                <c:pt idx="3">
                  <c:v>3</c:v>
                </c:pt>
                <c:pt idx="4">
                  <c:v>0</c:v>
                </c:pt>
              </c:numCache>
            </c:numRef>
          </c:val>
        </c:ser>
        <c:dLbls>
          <c:showLegendKey val="0"/>
          <c:showVal val="1"/>
          <c:showCatName val="0"/>
          <c:showSerName val="0"/>
          <c:showPercent val="0"/>
          <c:showBubbleSize val="0"/>
        </c:dLbls>
        <c:gapWidth val="65"/>
        <c:shape val="cylinder"/>
        <c:axId val="232484496"/>
        <c:axId val="232484888"/>
        <c:axId val="0"/>
      </c:bar3DChart>
      <c:catAx>
        <c:axId val="232484496"/>
        <c:scaling>
          <c:orientation val="minMax"/>
        </c:scaling>
        <c:delete val="0"/>
        <c:axPos val="b"/>
        <c:numFmt formatCode="General" sourceLinked="0"/>
        <c:majorTickMark val="out"/>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197" b="0" i="0" u="none" strike="noStrike" kern="1200" cap="all" baseline="0">
                <a:solidFill>
                  <a:schemeClr val="dk1">
                    <a:lumMod val="75000"/>
                    <a:lumOff val="25000"/>
                  </a:schemeClr>
                </a:solidFill>
                <a:latin typeface="+mn-lt"/>
                <a:ea typeface="+mn-ea"/>
                <a:cs typeface="+mn-cs"/>
              </a:defRPr>
            </a:pPr>
            <a:endParaRPr lang="en-US"/>
          </a:p>
        </c:txPr>
        <c:crossAx val="232484888"/>
        <c:crosses val="autoZero"/>
        <c:auto val="1"/>
        <c:lblAlgn val="ctr"/>
        <c:lblOffset val="100"/>
        <c:noMultiLvlLbl val="0"/>
      </c:catAx>
      <c:valAx>
        <c:axId val="232484888"/>
        <c:scaling>
          <c:orientation val="minMax"/>
        </c:scaling>
        <c:delete val="1"/>
        <c:axPos val="l"/>
        <c:majorGridlines>
          <c:spPr>
            <a:ln w="9525" cap="flat" cmpd="sng" algn="ctr">
              <a:solidFill>
                <a:schemeClr val="dk1">
                  <a:lumMod val="15000"/>
                  <a:lumOff val="85000"/>
                </a:schemeClr>
              </a:solidFill>
              <a:round/>
            </a:ln>
            <a:effectLst/>
          </c:spPr>
        </c:majorGridlines>
        <c:numFmt formatCode="General" sourceLinked="1"/>
        <c:majorTickMark val="out"/>
        <c:minorTickMark val="none"/>
        <c:tickLblPos val="nextTo"/>
        <c:crossAx val="232484496"/>
        <c:crosses val="autoZero"/>
        <c:crossBetween val="between"/>
        <c:majorUnit val="1"/>
      </c:valAx>
      <c:spPr>
        <a:noFill/>
        <a:ln>
          <a:noFill/>
        </a:ln>
        <a:effectLst/>
      </c:spPr>
    </c:plotArea>
    <c:legend>
      <c:legendPos val="b"/>
      <c:layout/>
      <c:overlay val="0"/>
      <c:spPr>
        <a:solidFill>
          <a:schemeClr val="lt1">
            <a:lumMod val="95000"/>
            <a:alpha val="39000"/>
          </a:schemeClr>
        </a:solidFill>
        <a:ln>
          <a:noFill/>
        </a:ln>
        <a:effectLst/>
      </c:spPr>
      <c:txPr>
        <a:bodyPr rot="0" spcFirstLastPara="1" vertOverflow="ellipsis" vert="horz" wrap="square" anchor="ctr" anchorCtr="1"/>
        <a:lstStyle/>
        <a:p>
          <a:pPr>
            <a:defRPr sz="2000" b="1"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0"/>
      <c:rotY val="0"/>
      <c:depthPercent val="60"/>
      <c:rAngAx val="0"/>
      <c:perspective val="100"/>
    </c:view3D>
    <c:floor>
      <c:thickness val="0"/>
      <c:spPr>
        <a:solidFill>
          <a:schemeClr val="lt1">
            <a:lumMod val="95000"/>
          </a:schemeClr>
        </a:solid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Sheet1!$B$1</c:f>
              <c:strCache>
                <c:ptCount val="1"/>
                <c:pt idx="0">
                  <c:v>Yes</c:v>
                </c:pt>
              </c:strCache>
            </c:strRef>
          </c:tx>
          <c:spPr>
            <a:solidFill>
              <a:schemeClr val="accent1">
                <a:alpha val="85000"/>
              </a:schemeClr>
            </a:solidFill>
            <a:ln w="9525" cap="flat" cmpd="sng" algn="ctr">
              <a:solidFill>
                <a:schemeClr val="accent1">
                  <a:lumMod val="75000"/>
                </a:schemeClr>
              </a:solidFill>
              <a:round/>
            </a:ln>
            <a:effectLst/>
            <a:sp3d contourW="9525">
              <a:contourClr>
                <a:schemeClr val="accent1">
                  <a:lumMod val="75000"/>
                </a:schemeClr>
              </a:contourClr>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Sheet1!$A$2:$A$6</c:f>
              <c:strCache>
                <c:ptCount val="5"/>
                <c:pt idx="0">
                  <c:v>Find it difficult to concentrate</c:v>
                </c:pt>
                <c:pt idx="1">
                  <c:v>Difficult to carry out normal duties</c:v>
                </c:pt>
                <c:pt idx="2">
                  <c:v>Difficult to make quick decisions</c:v>
                </c:pt>
                <c:pt idx="3">
                  <c:v>Feel irritable</c:v>
                </c:pt>
                <c:pt idx="4">
                  <c:v>Health, Safety &amp; Welfare is compromised</c:v>
                </c:pt>
              </c:strCache>
            </c:strRef>
          </c:cat>
          <c:val>
            <c:numRef>
              <c:f>Sheet1!$B$2:$B$6</c:f>
              <c:numCache>
                <c:formatCode>General</c:formatCode>
                <c:ptCount val="5"/>
                <c:pt idx="0">
                  <c:v>32</c:v>
                </c:pt>
                <c:pt idx="1">
                  <c:v>35</c:v>
                </c:pt>
                <c:pt idx="2">
                  <c:v>25</c:v>
                </c:pt>
                <c:pt idx="3">
                  <c:v>26</c:v>
                </c:pt>
                <c:pt idx="4">
                  <c:v>34</c:v>
                </c:pt>
              </c:numCache>
            </c:numRef>
          </c:val>
        </c:ser>
        <c:ser>
          <c:idx val="1"/>
          <c:order val="1"/>
          <c:tx>
            <c:strRef>
              <c:f>Sheet1!$C$1</c:f>
              <c:strCache>
                <c:ptCount val="1"/>
                <c:pt idx="0">
                  <c:v>No</c:v>
                </c:pt>
              </c:strCache>
            </c:strRef>
          </c:tx>
          <c:spPr>
            <a:solidFill>
              <a:schemeClr val="accent2">
                <a:alpha val="85000"/>
              </a:schemeClr>
            </a:solidFill>
            <a:ln w="9525" cap="flat" cmpd="sng" algn="ctr">
              <a:solidFill>
                <a:schemeClr val="accent2">
                  <a:lumMod val="75000"/>
                </a:schemeClr>
              </a:solidFill>
              <a:round/>
            </a:ln>
            <a:effectLst/>
            <a:sp3d contourW="9525">
              <a:contourClr>
                <a:schemeClr val="accent2">
                  <a:lumMod val="75000"/>
                </a:schemeClr>
              </a:contourClr>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Sheet1!$A$2:$A$6</c:f>
              <c:strCache>
                <c:ptCount val="5"/>
                <c:pt idx="0">
                  <c:v>Find it difficult to concentrate</c:v>
                </c:pt>
                <c:pt idx="1">
                  <c:v>Difficult to carry out normal duties</c:v>
                </c:pt>
                <c:pt idx="2">
                  <c:v>Difficult to make quick decisions</c:v>
                </c:pt>
                <c:pt idx="3">
                  <c:v>Feel irritable</c:v>
                </c:pt>
                <c:pt idx="4">
                  <c:v>Health, Safety &amp; Welfare is compromised</c:v>
                </c:pt>
              </c:strCache>
            </c:strRef>
          </c:cat>
          <c:val>
            <c:numRef>
              <c:f>Sheet1!$C$2:$C$6</c:f>
              <c:numCache>
                <c:formatCode>General</c:formatCode>
                <c:ptCount val="5"/>
                <c:pt idx="0">
                  <c:v>6</c:v>
                </c:pt>
                <c:pt idx="1">
                  <c:v>3</c:v>
                </c:pt>
                <c:pt idx="2">
                  <c:v>13</c:v>
                </c:pt>
                <c:pt idx="3">
                  <c:v>11</c:v>
                </c:pt>
                <c:pt idx="4">
                  <c:v>4</c:v>
                </c:pt>
              </c:numCache>
            </c:numRef>
          </c:val>
        </c:ser>
        <c:ser>
          <c:idx val="2"/>
          <c:order val="2"/>
          <c:tx>
            <c:strRef>
              <c:f>Sheet1!$D$1</c:f>
              <c:strCache>
                <c:ptCount val="1"/>
                <c:pt idx="0">
                  <c:v>N/A</c:v>
                </c:pt>
              </c:strCache>
            </c:strRef>
          </c:tx>
          <c:spPr>
            <a:solidFill>
              <a:schemeClr val="accent3">
                <a:alpha val="85000"/>
              </a:schemeClr>
            </a:solidFill>
            <a:ln w="9525" cap="flat" cmpd="sng" algn="ctr">
              <a:solidFill>
                <a:schemeClr val="accent3">
                  <a:lumMod val="75000"/>
                </a:schemeClr>
              </a:solidFill>
              <a:round/>
            </a:ln>
            <a:effectLst/>
            <a:sp3d contourW="9525">
              <a:contourClr>
                <a:schemeClr val="accent3">
                  <a:lumMod val="75000"/>
                </a:schemeClr>
              </a:contourClr>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Sheet1!$A$2:$A$6</c:f>
              <c:strCache>
                <c:ptCount val="5"/>
                <c:pt idx="0">
                  <c:v>Find it difficult to concentrate</c:v>
                </c:pt>
                <c:pt idx="1">
                  <c:v>Difficult to carry out normal duties</c:v>
                </c:pt>
                <c:pt idx="2">
                  <c:v>Difficult to make quick decisions</c:v>
                </c:pt>
                <c:pt idx="3">
                  <c:v>Feel irritable</c:v>
                </c:pt>
                <c:pt idx="4">
                  <c:v>Health, Safety &amp; Welfare is compromised</c:v>
                </c:pt>
              </c:strCache>
            </c:strRef>
          </c:cat>
          <c:val>
            <c:numRef>
              <c:f>Sheet1!$D$2:$D$6</c:f>
              <c:numCache>
                <c:formatCode>General</c:formatCode>
                <c:ptCount val="5"/>
                <c:pt idx="0">
                  <c:v>0</c:v>
                </c:pt>
                <c:pt idx="1">
                  <c:v>0</c:v>
                </c:pt>
                <c:pt idx="2">
                  <c:v>0</c:v>
                </c:pt>
                <c:pt idx="3">
                  <c:v>1</c:v>
                </c:pt>
                <c:pt idx="4">
                  <c:v>0</c:v>
                </c:pt>
              </c:numCache>
            </c:numRef>
          </c:val>
        </c:ser>
        <c:dLbls>
          <c:showLegendKey val="0"/>
          <c:showVal val="1"/>
          <c:showCatName val="0"/>
          <c:showSerName val="0"/>
          <c:showPercent val="0"/>
          <c:showBubbleSize val="0"/>
        </c:dLbls>
        <c:gapWidth val="65"/>
        <c:shape val="cylinder"/>
        <c:axId val="232557352"/>
        <c:axId val="232557744"/>
        <c:axId val="0"/>
      </c:bar3DChart>
      <c:catAx>
        <c:axId val="232557352"/>
        <c:scaling>
          <c:orientation val="minMax"/>
        </c:scaling>
        <c:delete val="0"/>
        <c:axPos val="b"/>
        <c:numFmt formatCode="General" sourceLinked="0"/>
        <c:majorTickMark val="out"/>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197" b="0" i="0" u="none" strike="noStrike" kern="1200" cap="all" baseline="0">
                <a:solidFill>
                  <a:schemeClr val="dk1">
                    <a:lumMod val="75000"/>
                    <a:lumOff val="25000"/>
                  </a:schemeClr>
                </a:solidFill>
                <a:latin typeface="+mn-lt"/>
                <a:ea typeface="+mn-ea"/>
                <a:cs typeface="+mn-cs"/>
              </a:defRPr>
            </a:pPr>
            <a:endParaRPr lang="en-US"/>
          </a:p>
        </c:txPr>
        <c:crossAx val="232557744"/>
        <c:crosses val="autoZero"/>
        <c:auto val="1"/>
        <c:lblAlgn val="ctr"/>
        <c:lblOffset val="100"/>
        <c:noMultiLvlLbl val="0"/>
      </c:catAx>
      <c:valAx>
        <c:axId val="232557744"/>
        <c:scaling>
          <c:orientation val="minMax"/>
        </c:scaling>
        <c:delete val="1"/>
        <c:axPos val="l"/>
        <c:majorGridlines>
          <c:spPr>
            <a:ln w="9525" cap="flat" cmpd="sng" algn="ctr">
              <a:solidFill>
                <a:schemeClr val="dk1">
                  <a:lumMod val="15000"/>
                  <a:lumOff val="85000"/>
                </a:schemeClr>
              </a:solidFill>
              <a:round/>
            </a:ln>
            <a:effectLst/>
          </c:spPr>
        </c:majorGridlines>
        <c:numFmt formatCode="General" sourceLinked="1"/>
        <c:majorTickMark val="out"/>
        <c:minorTickMark val="none"/>
        <c:tickLblPos val="nextTo"/>
        <c:crossAx val="232557352"/>
        <c:crosses val="autoZero"/>
        <c:crossBetween val="between"/>
        <c:majorUnit val="1"/>
      </c:valAx>
      <c:spPr>
        <a:noFill/>
        <a:ln>
          <a:noFill/>
        </a:ln>
        <a:effectLst/>
      </c:spPr>
    </c:plotArea>
    <c:legend>
      <c:legendPos val="b"/>
      <c:layout/>
      <c:overlay val="0"/>
      <c:spPr>
        <a:solidFill>
          <a:schemeClr val="lt1">
            <a:lumMod val="95000"/>
            <a:alpha val="39000"/>
          </a:schemeClr>
        </a:solidFill>
        <a:ln>
          <a:noFill/>
        </a:ln>
        <a:effectLst/>
      </c:spPr>
      <c:txPr>
        <a:bodyPr rot="0" spcFirstLastPara="1" vertOverflow="ellipsis" vert="horz" wrap="square" anchor="ctr" anchorCtr="1"/>
        <a:lstStyle/>
        <a:p>
          <a:pPr>
            <a:defRPr sz="2400" b="1"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hPercent val="65"/>
      <c:rotY val="19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13532254480459885"/>
          <c:y val="9.9431455042735435E-3"/>
          <c:w val="0.70896774712976829"/>
          <c:h val="0.8236203750118366"/>
        </c:manualLayout>
      </c:layout>
      <c:pie3DChart>
        <c:varyColors val="1"/>
        <c:ser>
          <c:idx val="0"/>
          <c:order val="0"/>
          <c:tx>
            <c:strRef>
              <c:f>Sheet1!$B$1</c:f>
              <c:strCache>
                <c:ptCount val="1"/>
                <c:pt idx="0">
                  <c:v>Column1</c:v>
                </c:pt>
              </c:strCache>
            </c:strRef>
          </c:tx>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3"/>
            <c:bubble3D val="0"/>
            <c:spPr>
              <a:solidFill>
                <a:schemeClr val="accent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4"/>
            <c:bubble3D val="0"/>
            <c:spPr>
              <a:solidFill>
                <a:schemeClr val="accent5"/>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5"/>
            <c:bubble3D val="0"/>
            <c:spPr>
              <a:solidFill>
                <a:schemeClr val="accent6"/>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Lbls>
            <c:dLbl>
              <c:idx val="0"/>
              <c:numFmt formatCode="General"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spc="0" baseline="0">
                      <a:solidFill>
                        <a:schemeClr val="accent1"/>
                      </a:solidFill>
                      <a:latin typeface="+mn-lt"/>
                      <a:ea typeface="+mn-ea"/>
                      <a:cs typeface="+mn-cs"/>
                    </a:defRPr>
                  </a:pPr>
                  <a:endParaRPr lang="en-US"/>
                </a:p>
              </c:txPr>
              <c:dLblPos val="outEnd"/>
              <c:showLegendKey val="0"/>
              <c:showVal val="0"/>
              <c:showCatName val="1"/>
              <c:showSerName val="0"/>
              <c:showPercent val="1"/>
              <c:showBubbleSize val="0"/>
            </c:dLbl>
            <c:dLbl>
              <c:idx val="1"/>
              <c:numFmt formatCode="General"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spc="0" baseline="0">
                      <a:solidFill>
                        <a:schemeClr val="accent2"/>
                      </a:solidFill>
                      <a:latin typeface="+mn-lt"/>
                      <a:ea typeface="+mn-ea"/>
                      <a:cs typeface="+mn-cs"/>
                    </a:defRPr>
                  </a:pPr>
                  <a:endParaRPr lang="en-US"/>
                </a:p>
              </c:txPr>
              <c:dLblPos val="outEnd"/>
              <c:showLegendKey val="0"/>
              <c:showVal val="0"/>
              <c:showCatName val="1"/>
              <c:showSerName val="0"/>
              <c:showPercent val="1"/>
              <c:showBubbleSize val="0"/>
            </c:dLbl>
            <c:dLbl>
              <c:idx val="2"/>
              <c:numFmt formatCode="General"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spc="0" baseline="0">
                      <a:solidFill>
                        <a:schemeClr val="accent3"/>
                      </a:solidFill>
                      <a:latin typeface="+mn-lt"/>
                      <a:ea typeface="+mn-ea"/>
                      <a:cs typeface="+mn-cs"/>
                    </a:defRPr>
                  </a:pPr>
                  <a:endParaRPr lang="en-US"/>
                </a:p>
              </c:txPr>
              <c:dLblPos val="outEnd"/>
              <c:showLegendKey val="0"/>
              <c:showVal val="0"/>
              <c:showCatName val="1"/>
              <c:showSerName val="0"/>
              <c:showPercent val="1"/>
              <c:showBubbleSize val="0"/>
            </c:dLbl>
            <c:dLbl>
              <c:idx val="3"/>
              <c:numFmt formatCode="General"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spc="0" baseline="0">
                      <a:solidFill>
                        <a:schemeClr val="accent4"/>
                      </a:solidFill>
                      <a:latin typeface="+mn-lt"/>
                      <a:ea typeface="+mn-ea"/>
                      <a:cs typeface="+mn-cs"/>
                    </a:defRPr>
                  </a:pPr>
                  <a:endParaRPr lang="en-US"/>
                </a:p>
              </c:txPr>
              <c:dLblPos val="outEnd"/>
              <c:showLegendKey val="0"/>
              <c:showVal val="0"/>
              <c:showCatName val="1"/>
              <c:showSerName val="0"/>
              <c:showPercent val="1"/>
              <c:showBubbleSize val="0"/>
            </c:dLbl>
            <c:dLbl>
              <c:idx val="4"/>
              <c:numFmt formatCode="General"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spc="0" baseline="0">
                      <a:solidFill>
                        <a:schemeClr val="accent5"/>
                      </a:solidFill>
                      <a:latin typeface="+mn-lt"/>
                      <a:ea typeface="+mn-ea"/>
                      <a:cs typeface="+mn-cs"/>
                    </a:defRPr>
                  </a:pPr>
                  <a:endParaRPr lang="en-US"/>
                </a:p>
              </c:txPr>
              <c:dLblPos val="outEnd"/>
              <c:showLegendKey val="0"/>
              <c:showVal val="0"/>
              <c:showCatName val="1"/>
              <c:showSerName val="0"/>
              <c:showPercent val="1"/>
              <c:showBubbleSize val="0"/>
            </c:dLbl>
            <c:dLbl>
              <c:idx val="5"/>
              <c:numFmt formatCode="General"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spc="0" baseline="0">
                      <a:solidFill>
                        <a:schemeClr val="accent6"/>
                      </a:solidFill>
                      <a:latin typeface="+mn-lt"/>
                      <a:ea typeface="+mn-ea"/>
                      <a:cs typeface="+mn-cs"/>
                    </a:defRPr>
                  </a:pPr>
                  <a:endParaRPr lang="en-US"/>
                </a:p>
              </c:txPr>
              <c:dLblPos val="outEnd"/>
              <c:showLegendKey val="0"/>
              <c:showVal val="0"/>
              <c:showCatName val="1"/>
              <c:showSerName val="0"/>
              <c:showPercent val="1"/>
              <c:showBubbleSize val="0"/>
            </c:dLbl>
            <c:numFmt formatCode="General"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spc="0" baseline="0">
                    <a:solidFill>
                      <a:schemeClr val="accent1"/>
                    </a:solidFill>
                    <a:latin typeface="+mn-lt"/>
                    <a:ea typeface="+mn-ea"/>
                    <a:cs typeface="+mn-cs"/>
                  </a:defRPr>
                </a:pPr>
                <a:endParaRPr lang="en-US"/>
              </a:p>
            </c:txPr>
            <c:dLblPos val="outEnd"/>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Sheet1!$A$2:$A$6</c:f>
              <c:strCache>
                <c:ptCount val="5"/>
                <c:pt idx="0">
                  <c:v>1 Hour and 2 Hours = 0</c:v>
                </c:pt>
                <c:pt idx="1">
                  <c:v>3 Hours - 10</c:v>
                </c:pt>
                <c:pt idx="2">
                  <c:v>4 Hours - 11</c:v>
                </c:pt>
                <c:pt idx="3">
                  <c:v>5 Hours - 6</c:v>
                </c:pt>
                <c:pt idx="4">
                  <c:v>N/A - 11</c:v>
                </c:pt>
              </c:strCache>
            </c:strRef>
          </c:cat>
          <c:val>
            <c:numRef>
              <c:f>Sheet1!$B$2:$B$6</c:f>
              <c:numCache>
                <c:formatCode>General</c:formatCode>
                <c:ptCount val="5"/>
                <c:pt idx="0">
                  <c:v>0</c:v>
                </c:pt>
                <c:pt idx="1">
                  <c:v>10</c:v>
                </c:pt>
                <c:pt idx="2">
                  <c:v>11</c:v>
                </c:pt>
                <c:pt idx="3">
                  <c:v>6</c:v>
                </c:pt>
                <c:pt idx="4">
                  <c:v>11</c:v>
                </c:pt>
              </c:numCache>
            </c:numRef>
          </c:val>
        </c:ser>
        <c:dLbls>
          <c:dLblPos val="outEnd"/>
          <c:showLegendKey val="0"/>
          <c:showVal val="0"/>
          <c:showCatName val="1"/>
          <c:showSerName val="0"/>
          <c:showPercent val="0"/>
          <c:showBubbleSize val="0"/>
          <c:showLeaderLines val="1"/>
        </c:dLbls>
      </c:pie3D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0"/>
      <c:rotY val="0"/>
      <c:depthPercent val="60"/>
      <c:rAngAx val="0"/>
      <c:perspective val="100"/>
    </c:view3D>
    <c:floor>
      <c:thickness val="0"/>
      <c:spPr>
        <a:solidFill>
          <a:schemeClr val="lt1">
            <a:lumMod val="95000"/>
          </a:schemeClr>
        </a:solid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Sheet1!$B$1</c:f>
              <c:strCache>
                <c:ptCount val="1"/>
                <c:pt idx="0">
                  <c:v>Yes</c:v>
                </c:pt>
              </c:strCache>
            </c:strRef>
          </c:tx>
          <c:spPr>
            <a:solidFill>
              <a:schemeClr val="accent1">
                <a:alpha val="85000"/>
              </a:schemeClr>
            </a:solidFill>
            <a:ln w="9525" cap="flat" cmpd="sng" algn="ctr">
              <a:solidFill>
                <a:schemeClr val="accent1">
                  <a:lumMod val="75000"/>
                </a:schemeClr>
              </a:solidFill>
              <a:round/>
            </a:ln>
            <a:effectLst/>
            <a:sp3d contourW="9525">
              <a:contourClr>
                <a:schemeClr val="accent1">
                  <a:lumMod val="75000"/>
                </a:schemeClr>
              </a:contourClr>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Sheet1!$A$2:$A$5</c:f>
              <c:strCache>
                <c:ptCount val="4"/>
                <c:pt idx="0">
                  <c:v>CSA</c:v>
                </c:pt>
                <c:pt idx="1">
                  <c:v>Supervisor</c:v>
                </c:pt>
                <c:pt idx="2">
                  <c:v>SAMF</c:v>
                </c:pt>
                <c:pt idx="3">
                  <c:v>RCI</c:v>
                </c:pt>
              </c:strCache>
            </c:strRef>
          </c:cat>
          <c:val>
            <c:numRef>
              <c:f>Sheet1!$B$2:$B$5</c:f>
              <c:numCache>
                <c:formatCode>General</c:formatCode>
                <c:ptCount val="4"/>
                <c:pt idx="0">
                  <c:v>273</c:v>
                </c:pt>
                <c:pt idx="1">
                  <c:v>150</c:v>
                </c:pt>
                <c:pt idx="2">
                  <c:v>60</c:v>
                </c:pt>
                <c:pt idx="3">
                  <c:v>29</c:v>
                </c:pt>
              </c:numCache>
            </c:numRef>
          </c:val>
        </c:ser>
        <c:ser>
          <c:idx val="1"/>
          <c:order val="1"/>
          <c:tx>
            <c:strRef>
              <c:f>Sheet1!$C$1</c:f>
              <c:strCache>
                <c:ptCount val="1"/>
                <c:pt idx="0">
                  <c:v>No</c:v>
                </c:pt>
              </c:strCache>
            </c:strRef>
          </c:tx>
          <c:spPr>
            <a:solidFill>
              <a:schemeClr val="accent2">
                <a:alpha val="85000"/>
              </a:schemeClr>
            </a:solidFill>
            <a:ln w="9525" cap="flat" cmpd="sng" algn="ctr">
              <a:solidFill>
                <a:schemeClr val="accent2">
                  <a:lumMod val="75000"/>
                </a:schemeClr>
              </a:solidFill>
              <a:round/>
            </a:ln>
            <a:effectLst/>
            <a:sp3d contourW="9525">
              <a:contourClr>
                <a:schemeClr val="accent2">
                  <a:lumMod val="75000"/>
                </a:schemeClr>
              </a:contourClr>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Sheet1!$A$2:$A$5</c:f>
              <c:strCache>
                <c:ptCount val="4"/>
                <c:pt idx="0">
                  <c:v>CSA</c:v>
                </c:pt>
                <c:pt idx="1">
                  <c:v>Supervisor</c:v>
                </c:pt>
                <c:pt idx="2">
                  <c:v>SAMF</c:v>
                </c:pt>
                <c:pt idx="3">
                  <c:v>RCI</c:v>
                </c:pt>
              </c:strCache>
            </c:strRef>
          </c:cat>
          <c:val>
            <c:numRef>
              <c:f>Sheet1!$C$2:$C$5</c:f>
              <c:numCache>
                <c:formatCode>General</c:formatCode>
                <c:ptCount val="4"/>
                <c:pt idx="0">
                  <c:v>65</c:v>
                </c:pt>
                <c:pt idx="1">
                  <c:v>46</c:v>
                </c:pt>
                <c:pt idx="2">
                  <c:v>16</c:v>
                </c:pt>
                <c:pt idx="3">
                  <c:v>4</c:v>
                </c:pt>
              </c:numCache>
            </c:numRef>
          </c:val>
        </c:ser>
        <c:ser>
          <c:idx val="2"/>
          <c:order val="2"/>
          <c:tx>
            <c:strRef>
              <c:f>Sheet1!$D$1</c:f>
              <c:strCache>
                <c:ptCount val="1"/>
                <c:pt idx="0">
                  <c:v>N/A</c:v>
                </c:pt>
              </c:strCache>
            </c:strRef>
          </c:tx>
          <c:spPr>
            <a:solidFill>
              <a:schemeClr val="accent3">
                <a:alpha val="85000"/>
              </a:schemeClr>
            </a:solidFill>
            <a:ln w="9525" cap="flat" cmpd="sng" algn="ctr">
              <a:solidFill>
                <a:schemeClr val="accent3">
                  <a:lumMod val="75000"/>
                </a:schemeClr>
              </a:solidFill>
              <a:round/>
            </a:ln>
            <a:effectLst/>
            <a:sp3d contourW="9525">
              <a:contourClr>
                <a:schemeClr val="accent3">
                  <a:lumMod val="75000"/>
                </a:schemeClr>
              </a:contourClr>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Sheet1!$A$2:$A$5</c:f>
              <c:strCache>
                <c:ptCount val="4"/>
                <c:pt idx="0">
                  <c:v>CSA</c:v>
                </c:pt>
                <c:pt idx="1">
                  <c:v>Supervisor</c:v>
                </c:pt>
                <c:pt idx="2">
                  <c:v>SAMF</c:v>
                </c:pt>
                <c:pt idx="3">
                  <c:v>RCI</c:v>
                </c:pt>
              </c:strCache>
            </c:strRef>
          </c:cat>
          <c:val>
            <c:numRef>
              <c:f>Sheet1!$D$2:$D$5</c:f>
              <c:numCache>
                <c:formatCode>General</c:formatCode>
                <c:ptCount val="4"/>
                <c:pt idx="0">
                  <c:v>15</c:v>
                </c:pt>
                <c:pt idx="1">
                  <c:v>25</c:v>
                </c:pt>
                <c:pt idx="2">
                  <c:v>5</c:v>
                </c:pt>
                <c:pt idx="3">
                  <c:v>5</c:v>
                </c:pt>
              </c:numCache>
            </c:numRef>
          </c:val>
        </c:ser>
        <c:dLbls>
          <c:showLegendKey val="0"/>
          <c:showVal val="1"/>
          <c:showCatName val="0"/>
          <c:showSerName val="0"/>
          <c:showPercent val="0"/>
          <c:showBubbleSize val="0"/>
        </c:dLbls>
        <c:gapWidth val="65"/>
        <c:shape val="cylinder"/>
        <c:axId val="232558920"/>
        <c:axId val="232559312"/>
        <c:axId val="0"/>
      </c:bar3DChart>
      <c:catAx>
        <c:axId val="232558920"/>
        <c:scaling>
          <c:orientation val="minMax"/>
        </c:scaling>
        <c:delete val="0"/>
        <c:axPos val="b"/>
        <c:numFmt formatCode="General" sourceLinked="0"/>
        <c:majorTickMark val="out"/>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800" b="0" i="0" u="none" strike="noStrike" kern="1200" cap="all" baseline="0">
                <a:solidFill>
                  <a:schemeClr val="dk1">
                    <a:lumMod val="75000"/>
                    <a:lumOff val="25000"/>
                  </a:schemeClr>
                </a:solidFill>
                <a:latin typeface="+mn-lt"/>
                <a:ea typeface="+mn-ea"/>
                <a:cs typeface="+mn-cs"/>
              </a:defRPr>
            </a:pPr>
            <a:endParaRPr lang="en-US"/>
          </a:p>
        </c:txPr>
        <c:crossAx val="232559312"/>
        <c:crosses val="autoZero"/>
        <c:auto val="1"/>
        <c:lblAlgn val="ctr"/>
        <c:lblOffset val="100"/>
        <c:noMultiLvlLbl val="0"/>
      </c:catAx>
      <c:valAx>
        <c:axId val="232559312"/>
        <c:scaling>
          <c:orientation val="minMax"/>
        </c:scaling>
        <c:delete val="1"/>
        <c:axPos val="l"/>
        <c:majorGridlines>
          <c:spPr>
            <a:ln w="9525" cap="flat" cmpd="sng" algn="ctr">
              <a:solidFill>
                <a:schemeClr val="dk1">
                  <a:lumMod val="15000"/>
                  <a:lumOff val="85000"/>
                </a:schemeClr>
              </a:solidFill>
              <a:round/>
            </a:ln>
            <a:effectLst/>
          </c:spPr>
        </c:majorGridlines>
        <c:numFmt formatCode="General" sourceLinked="1"/>
        <c:majorTickMark val="out"/>
        <c:minorTickMark val="none"/>
        <c:tickLblPos val="nextTo"/>
        <c:crossAx val="232558920"/>
        <c:crosses val="autoZero"/>
        <c:crossBetween val="between"/>
        <c:majorUnit val="1"/>
      </c:valAx>
      <c:spPr>
        <a:noFill/>
        <a:ln>
          <a:noFill/>
        </a:ln>
        <a:effectLst/>
      </c:spPr>
    </c:plotArea>
    <c:legend>
      <c:legendPos val="b"/>
      <c:layout/>
      <c:overlay val="0"/>
      <c:spPr>
        <a:solidFill>
          <a:schemeClr val="lt1">
            <a:lumMod val="95000"/>
            <a:alpha val="39000"/>
          </a:schemeClr>
        </a:solidFill>
        <a:ln>
          <a:noFill/>
        </a:ln>
        <a:effectLst/>
      </c:spPr>
      <c:txPr>
        <a:bodyPr rot="0" spcFirstLastPara="1" vertOverflow="ellipsis" vert="horz" wrap="square" anchor="ctr" anchorCtr="1"/>
        <a:lstStyle/>
        <a:p>
          <a:pPr>
            <a:defRPr sz="2400" b="1"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0"/>
      <c:rotY val="0"/>
      <c:depthPercent val="60"/>
      <c:rAngAx val="0"/>
      <c:perspective val="100"/>
    </c:view3D>
    <c:floor>
      <c:thickness val="0"/>
      <c:spPr>
        <a:solidFill>
          <a:schemeClr val="lt1">
            <a:lumMod val="95000"/>
          </a:schemeClr>
        </a:solid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Sheet1!$B$1</c:f>
              <c:strCache>
                <c:ptCount val="1"/>
                <c:pt idx="0">
                  <c:v>Yes</c:v>
                </c:pt>
              </c:strCache>
            </c:strRef>
          </c:tx>
          <c:spPr>
            <a:solidFill>
              <a:schemeClr val="accent1">
                <a:alpha val="85000"/>
              </a:schemeClr>
            </a:solidFill>
            <a:ln w="9525" cap="flat" cmpd="sng" algn="ctr">
              <a:solidFill>
                <a:schemeClr val="accent1">
                  <a:lumMod val="75000"/>
                </a:schemeClr>
              </a:solidFill>
              <a:round/>
            </a:ln>
            <a:effectLst/>
            <a:sp3d contourW="9525">
              <a:contourClr>
                <a:schemeClr val="accent1">
                  <a:lumMod val="75000"/>
                </a:schemeClr>
              </a:contourClr>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Sheet1!$A$2:$A$5</c:f>
              <c:strCache>
                <c:ptCount val="4"/>
                <c:pt idx="0">
                  <c:v>CSA</c:v>
                </c:pt>
                <c:pt idx="1">
                  <c:v>Supervisor</c:v>
                </c:pt>
                <c:pt idx="2">
                  <c:v>SAMF</c:v>
                </c:pt>
                <c:pt idx="3">
                  <c:v>RCI</c:v>
                </c:pt>
              </c:strCache>
            </c:strRef>
          </c:cat>
          <c:val>
            <c:numRef>
              <c:f>Sheet1!$B$2:$B$5</c:f>
              <c:numCache>
                <c:formatCode>General</c:formatCode>
                <c:ptCount val="4"/>
                <c:pt idx="0">
                  <c:v>38</c:v>
                </c:pt>
                <c:pt idx="1">
                  <c:v>51</c:v>
                </c:pt>
                <c:pt idx="2">
                  <c:v>6</c:v>
                </c:pt>
                <c:pt idx="3">
                  <c:v>11</c:v>
                </c:pt>
              </c:numCache>
            </c:numRef>
          </c:val>
        </c:ser>
        <c:ser>
          <c:idx val="1"/>
          <c:order val="1"/>
          <c:tx>
            <c:strRef>
              <c:f>Sheet1!$C$1</c:f>
              <c:strCache>
                <c:ptCount val="1"/>
                <c:pt idx="0">
                  <c:v>No</c:v>
                </c:pt>
              </c:strCache>
            </c:strRef>
          </c:tx>
          <c:spPr>
            <a:solidFill>
              <a:schemeClr val="accent2">
                <a:alpha val="85000"/>
              </a:schemeClr>
            </a:solidFill>
            <a:ln w="9525" cap="flat" cmpd="sng" algn="ctr">
              <a:solidFill>
                <a:schemeClr val="accent2">
                  <a:lumMod val="75000"/>
                </a:schemeClr>
              </a:solidFill>
              <a:round/>
            </a:ln>
            <a:effectLst/>
            <a:sp3d contourW="9525">
              <a:contourClr>
                <a:schemeClr val="accent2">
                  <a:lumMod val="75000"/>
                </a:schemeClr>
              </a:contourClr>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Sheet1!$A$2:$A$5</c:f>
              <c:strCache>
                <c:ptCount val="4"/>
                <c:pt idx="0">
                  <c:v>CSA</c:v>
                </c:pt>
                <c:pt idx="1">
                  <c:v>Supervisor</c:v>
                </c:pt>
                <c:pt idx="2">
                  <c:v>SAMF</c:v>
                </c:pt>
                <c:pt idx="3">
                  <c:v>RCI</c:v>
                </c:pt>
              </c:strCache>
            </c:strRef>
          </c:cat>
          <c:val>
            <c:numRef>
              <c:f>Sheet1!$C$2:$C$5</c:f>
              <c:numCache>
                <c:formatCode>General</c:formatCode>
                <c:ptCount val="4"/>
                <c:pt idx="0">
                  <c:v>117</c:v>
                </c:pt>
                <c:pt idx="1">
                  <c:v>68</c:v>
                </c:pt>
                <c:pt idx="2">
                  <c:v>31</c:v>
                </c:pt>
                <c:pt idx="3">
                  <c:v>13</c:v>
                </c:pt>
              </c:numCache>
            </c:numRef>
          </c:val>
        </c:ser>
        <c:ser>
          <c:idx val="2"/>
          <c:order val="2"/>
          <c:tx>
            <c:strRef>
              <c:f>Sheet1!$D$1</c:f>
              <c:strCache>
                <c:ptCount val="1"/>
                <c:pt idx="0">
                  <c:v>N/A</c:v>
                </c:pt>
              </c:strCache>
            </c:strRef>
          </c:tx>
          <c:spPr>
            <a:solidFill>
              <a:schemeClr val="accent3">
                <a:alpha val="85000"/>
              </a:schemeClr>
            </a:solidFill>
            <a:ln w="9525" cap="flat" cmpd="sng" algn="ctr">
              <a:solidFill>
                <a:schemeClr val="accent3">
                  <a:lumMod val="75000"/>
                </a:schemeClr>
              </a:solidFill>
              <a:round/>
            </a:ln>
            <a:effectLst/>
            <a:sp3d contourW="9525">
              <a:contourClr>
                <a:schemeClr val="accent3">
                  <a:lumMod val="75000"/>
                </a:schemeClr>
              </a:contourClr>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Sheet1!$A$2:$A$5</c:f>
              <c:strCache>
                <c:ptCount val="4"/>
                <c:pt idx="0">
                  <c:v>CSA</c:v>
                </c:pt>
                <c:pt idx="1">
                  <c:v>Supervisor</c:v>
                </c:pt>
                <c:pt idx="2">
                  <c:v>SAMF</c:v>
                </c:pt>
                <c:pt idx="3">
                  <c:v>RCI</c:v>
                </c:pt>
              </c:strCache>
            </c:strRef>
          </c:cat>
          <c:val>
            <c:numRef>
              <c:f>Sheet1!$D$2:$D$5</c:f>
              <c:numCache>
                <c:formatCode>General</c:formatCode>
                <c:ptCount val="4"/>
                <c:pt idx="0">
                  <c:v>2</c:v>
                </c:pt>
                <c:pt idx="1">
                  <c:v>66</c:v>
                </c:pt>
                <c:pt idx="2">
                  <c:v>3</c:v>
                </c:pt>
                <c:pt idx="3">
                  <c:v>12</c:v>
                </c:pt>
              </c:numCache>
            </c:numRef>
          </c:val>
        </c:ser>
        <c:ser>
          <c:idx val="3"/>
          <c:order val="3"/>
          <c:tx>
            <c:strRef>
              <c:f>Sheet1!$E$1</c:f>
              <c:strCache>
                <c:ptCount val="1"/>
                <c:pt idx="0">
                  <c:v>Depends on SS</c:v>
                </c:pt>
              </c:strCache>
            </c:strRef>
          </c:tx>
          <c:spPr>
            <a:solidFill>
              <a:schemeClr val="accent4">
                <a:alpha val="85000"/>
              </a:schemeClr>
            </a:solidFill>
            <a:ln w="9525" cap="flat" cmpd="sng" algn="ctr">
              <a:solidFill>
                <a:schemeClr val="accent4">
                  <a:lumMod val="75000"/>
                </a:schemeClr>
              </a:solidFill>
              <a:round/>
            </a:ln>
            <a:effectLst/>
            <a:sp3d contourW="9525">
              <a:contourClr>
                <a:schemeClr val="accent4">
                  <a:lumMod val="75000"/>
                </a:schemeClr>
              </a:contourClr>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Sheet1!$A$2:$A$5</c:f>
              <c:strCache>
                <c:ptCount val="4"/>
                <c:pt idx="0">
                  <c:v>CSA</c:v>
                </c:pt>
                <c:pt idx="1">
                  <c:v>Supervisor</c:v>
                </c:pt>
                <c:pt idx="2">
                  <c:v>SAMF</c:v>
                </c:pt>
                <c:pt idx="3">
                  <c:v>RCI</c:v>
                </c:pt>
              </c:strCache>
            </c:strRef>
          </c:cat>
          <c:val>
            <c:numRef>
              <c:f>Sheet1!$E$2:$E$5</c:f>
              <c:numCache>
                <c:formatCode>General</c:formatCode>
                <c:ptCount val="4"/>
                <c:pt idx="0">
                  <c:v>196</c:v>
                </c:pt>
                <c:pt idx="1">
                  <c:v>35</c:v>
                </c:pt>
                <c:pt idx="2">
                  <c:v>41</c:v>
                </c:pt>
                <c:pt idx="3">
                  <c:v>2</c:v>
                </c:pt>
              </c:numCache>
            </c:numRef>
          </c:val>
        </c:ser>
        <c:dLbls>
          <c:showLegendKey val="0"/>
          <c:showVal val="1"/>
          <c:showCatName val="0"/>
          <c:showSerName val="0"/>
          <c:showPercent val="0"/>
          <c:showBubbleSize val="0"/>
        </c:dLbls>
        <c:gapWidth val="65"/>
        <c:shape val="cylinder"/>
        <c:axId val="232039464"/>
        <c:axId val="232039856"/>
        <c:axId val="0"/>
      </c:bar3DChart>
      <c:catAx>
        <c:axId val="232039464"/>
        <c:scaling>
          <c:orientation val="minMax"/>
        </c:scaling>
        <c:delete val="0"/>
        <c:axPos val="b"/>
        <c:numFmt formatCode="General" sourceLinked="0"/>
        <c:majorTickMark val="out"/>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800" b="0" i="0" u="none" strike="noStrike" kern="1200" cap="all" baseline="0">
                <a:solidFill>
                  <a:schemeClr val="dk1">
                    <a:lumMod val="75000"/>
                    <a:lumOff val="25000"/>
                  </a:schemeClr>
                </a:solidFill>
                <a:latin typeface="+mn-lt"/>
                <a:ea typeface="+mn-ea"/>
                <a:cs typeface="+mn-cs"/>
              </a:defRPr>
            </a:pPr>
            <a:endParaRPr lang="en-US"/>
          </a:p>
        </c:txPr>
        <c:crossAx val="232039856"/>
        <c:crosses val="autoZero"/>
        <c:auto val="1"/>
        <c:lblAlgn val="ctr"/>
        <c:lblOffset val="100"/>
        <c:noMultiLvlLbl val="0"/>
      </c:catAx>
      <c:valAx>
        <c:axId val="232039856"/>
        <c:scaling>
          <c:orientation val="minMax"/>
        </c:scaling>
        <c:delete val="1"/>
        <c:axPos val="l"/>
        <c:majorGridlines>
          <c:spPr>
            <a:ln w="9525" cap="flat" cmpd="sng" algn="ctr">
              <a:solidFill>
                <a:schemeClr val="dk1">
                  <a:lumMod val="15000"/>
                  <a:lumOff val="85000"/>
                </a:schemeClr>
              </a:solidFill>
              <a:round/>
            </a:ln>
            <a:effectLst/>
          </c:spPr>
        </c:majorGridlines>
        <c:numFmt formatCode="General" sourceLinked="1"/>
        <c:majorTickMark val="out"/>
        <c:minorTickMark val="none"/>
        <c:tickLblPos val="nextTo"/>
        <c:crossAx val="232039464"/>
        <c:crosses val="autoZero"/>
        <c:crossBetween val="between"/>
        <c:majorUnit val="1"/>
      </c:valAx>
      <c:spPr>
        <a:noFill/>
        <a:ln>
          <a:noFill/>
        </a:ln>
        <a:effectLst/>
      </c:spPr>
    </c:plotArea>
    <c:legend>
      <c:legendPos val="b"/>
      <c:layout/>
      <c:overlay val="0"/>
      <c:spPr>
        <a:solidFill>
          <a:schemeClr val="lt1">
            <a:lumMod val="95000"/>
            <a:alpha val="39000"/>
          </a:schemeClr>
        </a:solidFill>
        <a:ln>
          <a:noFill/>
        </a:ln>
        <a:effectLst/>
      </c:spPr>
      <c:txPr>
        <a:bodyPr rot="0" spcFirstLastPara="1" vertOverflow="ellipsis" vert="horz" wrap="square" anchor="ctr" anchorCtr="1"/>
        <a:lstStyle/>
        <a:p>
          <a:pPr>
            <a:defRPr sz="2400" b="1"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0"/>
      <c:rotY val="0"/>
      <c:depthPercent val="60"/>
      <c:rAngAx val="0"/>
      <c:perspective val="100"/>
    </c:view3D>
    <c:floor>
      <c:thickness val="0"/>
      <c:spPr>
        <a:solidFill>
          <a:schemeClr val="lt1">
            <a:lumMod val="95000"/>
          </a:schemeClr>
        </a:solid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Sheet1!$B$1</c:f>
              <c:strCache>
                <c:ptCount val="1"/>
                <c:pt idx="0">
                  <c:v>Always</c:v>
                </c:pt>
              </c:strCache>
            </c:strRef>
          </c:tx>
          <c:spPr>
            <a:solidFill>
              <a:schemeClr val="accent1">
                <a:alpha val="85000"/>
              </a:schemeClr>
            </a:solidFill>
            <a:ln w="9525" cap="flat" cmpd="sng" algn="ctr">
              <a:solidFill>
                <a:schemeClr val="accent1">
                  <a:lumMod val="75000"/>
                </a:schemeClr>
              </a:solidFill>
              <a:round/>
            </a:ln>
            <a:effectLst/>
            <a:sp3d contourW="9525">
              <a:contourClr>
                <a:schemeClr val="accent1">
                  <a:lumMod val="75000"/>
                </a:schemeClr>
              </a:contourClr>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Sheet1!$A$2:$A$5</c:f>
              <c:strCache>
                <c:ptCount val="4"/>
                <c:pt idx="0">
                  <c:v>CSA</c:v>
                </c:pt>
                <c:pt idx="1">
                  <c:v>Supervisor</c:v>
                </c:pt>
                <c:pt idx="2">
                  <c:v>SAMF</c:v>
                </c:pt>
                <c:pt idx="3">
                  <c:v>RCI</c:v>
                </c:pt>
              </c:strCache>
            </c:strRef>
          </c:cat>
          <c:val>
            <c:numRef>
              <c:f>Sheet1!$B$2:$B$5</c:f>
              <c:numCache>
                <c:formatCode>General</c:formatCode>
                <c:ptCount val="4"/>
                <c:pt idx="0">
                  <c:v>37</c:v>
                </c:pt>
                <c:pt idx="1">
                  <c:v>61</c:v>
                </c:pt>
                <c:pt idx="2">
                  <c:v>9</c:v>
                </c:pt>
                <c:pt idx="3">
                  <c:v>3</c:v>
                </c:pt>
              </c:numCache>
            </c:numRef>
          </c:val>
        </c:ser>
        <c:ser>
          <c:idx val="1"/>
          <c:order val="1"/>
          <c:tx>
            <c:strRef>
              <c:f>Sheet1!$C$1</c:f>
              <c:strCache>
                <c:ptCount val="1"/>
                <c:pt idx="0">
                  <c:v>Sometimes, supplies run out </c:v>
                </c:pt>
              </c:strCache>
            </c:strRef>
          </c:tx>
          <c:spPr>
            <a:solidFill>
              <a:schemeClr val="accent2">
                <a:alpha val="85000"/>
              </a:schemeClr>
            </a:solidFill>
            <a:ln w="9525" cap="flat" cmpd="sng" algn="ctr">
              <a:solidFill>
                <a:schemeClr val="accent2">
                  <a:lumMod val="75000"/>
                </a:schemeClr>
              </a:solidFill>
              <a:round/>
            </a:ln>
            <a:effectLst/>
            <a:sp3d contourW="9525">
              <a:contourClr>
                <a:schemeClr val="accent2">
                  <a:lumMod val="75000"/>
                </a:schemeClr>
              </a:contourClr>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Sheet1!$A$2:$A$5</c:f>
              <c:strCache>
                <c:ptCount val="4"/>
                <c:pt idx="0">
                  <c:v>CSA</c:v>
                </c:pt>
                <c:pt idx="1">
                  <c:v>Supervisor</c:v>
                </c:pt>
                <c:pt idx="2">
                  <c:v>SAMF</c:v>
                </c:pt>
                <c:pt idx="3">
                  <c:v>RCI</c:v>
                </c:pt>
              </c:strCache>
            </c:strRef>
          </c:cat>
          <c:val>
            <c:numRef>
              <c:f>Sheet1!$C$2:$C$5</c:f>
              <c:numCache>
                <c:formatCode>General</c:formatCode>
                <c:ptCount val="4"/>
                <c:pt idx="0">
                  <c:v>125</c:v>
                </c:pt>
                <c:pt idx="1">
                  <c:v>94</c:v>
                </c:pt>
                <c:pt idx="2">
                  <c:v>37</c:v>
                </c:pt>
                <c:pt idx="3">
                  <c:v>15</c:v>
                </c:pt>
              </c:numCache>
            </c:numRef>
          </c:val>
        </c:ser>
        <c:ser>
          <c:idx val="2"/>
          <c:order val="2"/>
          <c:tx>
            <c:strRef>
              <c:f>Sheet1!$D$1</c:f>
              <c:strCache>
                <c:ptCount val="1"/>
                <c:pt idx="0">
                  <c:v>Never</c:v>
                </c:pt>
              </c:strCache>
            </c:strRef>
          </c:tx>
          <c:spPr>
            <a:solidFill>
              <a:schemeClr val="accent3">
                <a:alpha val="85000"/>
              </a:schemeClr>
            </a:solidFill>
            <a:ln w="9525" cap="flat" cmpd="sng" algn="ctr">
              <a:solidFill>
                <a:schemeClr val="accent3">
                  <a:lumMod val="75000"/>
                </a:schemeClr>
              </a:solidFill>
              <a:round/>
            </a:ln>
            <a:effectLst/>
            <a:sp3d contourW="9525">
              <a:contourClr>
                <a:schemeClr val="accent3">
                  <a:lumMod val="75000"/>
                </a:schemeClr>
              </a:contourClr>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Sheet1!$A$2:$A$5</c:f>
              <c:strCache>
                <c:ptCount val="4"/>
                <c:pt idx="0">
                  <c:v>CSA</c:v>
                </c:pt>
                <c:pt idx="1">
                  <c:v>Supervisor</c:v>
                </c:pt>
                <c:pt idx="2">
                  <c:v>SAMF</c:v>
                </c:pt>
                <c:pt idx="3">
                  <c:v>RCI</c:v>
                </c:pt>
              </c:strCache>
            </c:strRef>
          </c:cat>
          <c:val>
            <c:numRef>
              <c:f>Sheet1!$D$2:$D$5</c:f>
              <c:numCache>
                <c:formatCode>General</c:formatCode>
                <c:ptCount val="4"/>
                <c:pt idx="0">
                  <c:v>190</c:v>
                </c:pt>
                <c:pt idx="1">
                  <c:v>65</c:v>
                </c:pt>
                <c:pt idx="2">
                  <c:v>34</c:v>
                </c:pt>
                <c:pt idx="3">
                  <c:v>20</c:v>
                </c:pt>
              </c:numCache>
            </c:numRef>
          </c:val>
        </c:ser>
        <c:dLbls>
          <c:showLegendKey val="0"/>
          <c:showVal val="1"/>
          <c:showCatName val="0"/>
          <c:showSerName val="0"/>
          <c:showPercent val="0"/>
          <c:showBubbleSize val="0"/>
        </c:dLbls>
        <c:gapWidth val="65"/>
        <c:shape val="cylinder"/>
        <c:axId val="232040640"/>
        <c:axId val="232035328"/>
        <c:axId val="0"/>
      </c:bar3DChart>
      <c:catAx>
        <c:axId val="232040640"/>
        <c:scaling>
          <c:orientation val="minMax"/>
        </c:scaling>
        <c:delete val="0"/>
        <c:axPos val="b"/>
        <c:numFmt formatCode="General" sourceLinked="0"/>
        <c:majorTickMark val="out"/>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800" b="0" i="0" u="none" strike="noStrike" kern="1200" cap="all" baseline="0">
                <a:solidFill>
                  <a:schemeClr val="dk1">
                    <a:lumMod val="75000"/>
                    <a:lumOff val="25000"/>
                  </a:schemeClr>
                </a:solidFill>
                <a:latin typeface="+mn-lt"/>
                <a:ea typeface="+mn-ea"/>
                <a:cs typeface="+mn-cs"/>
              </a:defRPr>
            </a:pPr>
            <a:endParaRPr lang="en-US"/>
          </a:p>
        </c:txPr>
        <c:crossAx val="232035328"/>
        <c:crosses val="autoZero"/>
        <c:auto val="1"/>
        <c:lblAlgn val="ctr"/>
        <c:lblOffset val="100"/>
        <c:noMultiLvlLbl val="0"/>
      </c:catAx>
      <c:valAx>
        <c:axId val="232035328"/>
        <c:scaling>
          <c:orientation val="minMax"/>
        </c:scaling>
        <c:delete val="1"/>
        <c:axPos val="l"/>
        <c:majorGridlines>
          <c:spPr>
            <a:ln w="9525" cap="flat" cmpd="sng" algn="ctr">
              <a:solidFill>
                <a:schemeClr val="dk1">
                  <a:lumMod val="15000"/>
                  <a:lumOff val="85000"/>
                </a:schemeClr>
              </a:solidFill>
              <a:round/>
            </a:ln>
            <a:effectLst/>
          </c:spPr>
        </c:majorGridlines>
        <c:numFmt formatCode="General" sourceLinked="1"/>
        <c:majorTickMark val="out"/>
        <c:minorTickMark val="none"/>
        <c:tickLblPos val="nextTo"/>
        <c:crossAx val="232040640"/>
        <c:crosses val="autoZero"/>
        <c:crossBetween val="between"/>
        <c:majorUnit val="1"/>
      </c:valAx>
      <c:spPr>
        <a:noFill/>
        <a:ln>
          <a:noFill/>
        </a:ln>
        <a:effectLst/>
      </c:spPr>
    </c:plotArea>
    <c:legend>
      <c:legendPos val="b"/>
      <c:layout/>
      <c:overlay val="0"/>
      <c:spPr>
        <a:solidFill>
          <a:schemeClr val="lt1">
            <a:lumMod val="95000"/>
            <a:alpha val="39000"/>
          </a:schemeClr>
        </a:solidFill>
        <a:ln>
          <a:noFill/>
        </a:ln>
        <a:effectLst/>
      </c:spPr>
      <c:txPr>
        <a:bodyPr rot="0" spcFirstLastPara="1" vertOverflow="ellipsis" vert="horz" wrap="square" anchor="ctr" anchorCtr="1"/>
        <a:lstStyle/>
        <a:p>
          <a:pPr>
            <a:defRPr sz="2400" b="1"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0"/>
      <c:rotY val="0"/>
      <c:depthPercent val="60"/>
      <c:rAngAx val="0"/>
      <c:perspective val="100"/>
    </c:view3D>
    <c:floor>
      <c:thickness val="0"/>
      <c:spPr>
        <a:solidFill>
          <a:schemeClr val="lt1">
            <a:lumMod val="95000"/>
          </a:schemeClr>
        </a:solid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Sheet1!$B$1</c:f>
              <c:strCache>
                <c:ptCount val="1"/>
                <c:pt idx="0">
                  <c:v>Always</c:v>
                </c:pt>
              </c:strCache>
            </c:strRef>
          </c:tx>
          <c:spPr>
            <a:solidFill>
              <a:schemeClr val="accent1">
                <a:alpha val="85000"/>
              </a:schemeClr>
            </a:solidFill>
            <a:ln w="9525" cap="flat" cmpd="sng" algn="ctr">
              <a:solidFill>
                <a:schemeClr val="accent1">
                  <a:lumMod val="75000"/>
                </a:schemeClr>
              </a:solidFill>
              <a:round/>
            </a:ln>
            <a:effectLst/>
            <a:sp3d contourW="9525">
              <a:contourClr>
                <a:schemeClr val="accent1">
                  <a:lumMod val="75000"/>
                </a:schemeClr>
              </a:contourClr>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Sheet1!$A$2:$A$6</c:f>
              <c:strCache>
                <c:ptCount val="5"/>
                <c:pt idx="0">
                  <c:v>Required to stand for a long time</c:v>
                </c:pt>
                <c:pt idx="1">
                  <c:v>Feet get so cold they hurt</c:v>
                </c:pt>
                <c:pt idx="2">
                  <c:v>Difficult to perform tasks, gate reset, write, etc.</c:v>
                </c:pt>
                <c:pt idx="3">
                  <c:v>Do your fingers/toes go numb</c:v>
                </c:pt>
                <c:pt idx="4">
                  <c:v>Freezing wind blowing through your workplace</c:v>
                </c:pt>
              </c:strCache>
            </c:strRef>
          </c:cat>
          <c:val>
            <c:numRef>
              <c:f>Sheet1!$B$2:$B$6</c:f>
              <c:numCache>
                <c:formatCode>General</c:formatCode>
                <c:ptCount val="5"/>
                <c:pt idx="0">
                  <c:v>318</c:v>
                </c:pt>
                <c:pt idx="1">
                  <c:v>302</c:v>
                </c:pt>
                <c:pt idx="2">
                  <c:v>305</c:v>
                </c:pt>
                <c:pt idx="3">
                  <c:v>234</c:v>
                </c:pt>
                <c:pt idx="4">
                  <c:v>406</c:v>
                </c:pt>
              </c:numCache>
            </c:numRef>
          </c:val>
        </c:ser>
        <c:ser>
          <c:idx val="1"/>
          <c:order val="1"/>
          <c:tx>
            <c:strRef>
              <c:f>Sheet1!$C$1</c:f>
              <c:strCache>
                <c:ptCount val="1"/>
                <c:pt idx="0">
                  <c:v>Sometimes</c:v>
                </c:pt>
              </c:strCache>
            </c:strRef>
          </c:tx>
          <c:spPr>
            <a:solidFill>
              <a:schemeClr val="accent2">
                <a:alpha val="85000"/>
              </a:schemeClr>
            </a:solidFill>
            <a:ln w="9525" cap="flat" cmpd="sng" algn="ctr">
              <a:solidFill>
                <a:schemeClr val="accent2">
                  <a:lumMod val="75000"/>
                </a:schemeClr>
              </a:solidFill>
              <a:round/>
            </a:ln>
            <a:effectLst/>
            <a:sp3d contourW="9525">
              <a:contourClr>
                <a:schemeClr val="accent2">
                  <a:lumMod val="75000"/>
                </a:schemeClr>
              </a:contourClr>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Sheet1!$A$2:$A$6</c:f>
              <c:strCache>
                <c:ptCount val="5"/>
                <c:pt idx="0">
                  <c:v>Required to stand for a long time</c:v>
                </c:pt>
                <c:pt idx="1">
                  <c:v>Feet get so cold they hurt</c:v>
                </c:pt>
                <c:pt idx="2">
                  <c:v>Difficult to perform tasks, gate reset, write, etc.</c:v>
                </c:pt>
                <c:pt idx="3">
                  <c:v>Do your fingers/toes go numb</c:v>
                </c:pt>
                <c:pt idx="4">
                  <c:v>Freezing wind blowing through your workplace</c:v>
                </c:pt>
              </c:strCache>
            </c:strRef>
          </c:cat>
          <c:val>
            <c:numRef>
              <c:f>Sheet1!$C$2:$C$6</c:f>
              <c:numCache>
                <c:formatCode>General</c:formatCode>
                <c:ptCount val="5"/>
                <c:pt idx="0">
                  <c:v>370</c:v>
                </c:pt>
                <c:pt idx="1">
                  <c:v>346</c:v>
                </c:pt>
                <c:pt idx="2">
                  <c:v>370</c:v>
                </c:pt>
                <c:pt idx="3">
                  <c:v>391</c:v>
                </c:pt>
                <c:pt idx="4">
                  <c:v>282</c:v>
                </c:pt>
              </c:numCache>
            </c:numRef>
          </c:val>
        </c:ser>
        <c:ser>
          <c:idx val="2"/>
          <c:order val="2"/>
          <c:tx>
            <c:strRef>
              <c:f>Sheet1!$D$1</c:f>
              <c:strCache>
                <c:ptCount val="1"/>
                <c:pt idx="0">
                  <c:v>Never</c:v>
                </c:pt>
              </c:strCache>
            </c:strRef>
          </c:tx>
          <c:spPr>
            <a:solidFill>
              <a:schemeClr val="accent3">
                <a:alpha val="85000"/>
              </a:schemeClr>
            </a:solidFill>
            <a:ln w="9525" cap="flat" cmpd="sng" algn="ctr">
              <a:solidFill>
                <a:schemeClr val="accent3">
                  <a:lumMod val="75000"/>
                </a:schemeClr>
              </a:solidFill>
              <a:round/>
            </a:ln>
            <a:effectLst/>
            <a:sp3d contourW="9525">
              <a:contourClr>
                <a:schemeClr val="accent3">
                  <a:lumMod val="75000"/>
                </a:schemeClr>
              </a:contourClr>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Sheet1!$A$2:$A$6</c:f>
              <c:strCache>
                <c:ptCount val="5"/>
                <c:pt idx="0">
                  <c:v>Required to stand for a long time</c:v>
                </c:pt>
                <c:pt idx="1">
                  <c:v>Feet get so cold they hurt</c:v>
                </c:pt>
                <c:pt idx="2">
                  <c:v>Difficult to perform tasks, gate reset, write, etc.</c:v>
                </c:pt>
                <c:pt idx="3">
                  <c:v>Do your fingers/toes go numb</c:v>
                </c:pt>
                <c:pt idx="4">
                  <c:v>Freezing wind blowing through your workplace</c:v>
                </c:pt>
              </c:strCache>
            </c:strRef>
          </c:cat>
          <c:val>
            <c:numRef>
              <c:f>Sheet1!$D$2:$D$6</c:f>
              <c:numCache>
                <c:formatCode>General</c:formatCode>
                <c:ptCount val="5"/>
                <c:pt idx="0">
                  <c:v>5</c:v>
                </c:pt>
                <c:pt idx="1">
                  <c:v>45</c:v>
                </c:pt>
                <c:pt idx="2">
                  <c:v>18</c:v>
                </c:pt>
                <c:pt idx="3">
                  <c:v>68</c:v>
                </c:pt>
                <c:pt idx="4">
                  <c:v>5</c:v>
                </c:pt>
              </c:numCache>
            </c:numRef>
          </c:val>
        </c:ser>
        <c:dLbls>
          <c:showLegendKey val="0"/>
          <c:showVal val="1"/>
          <c:showCatName val="0"/>
          <c:showSerName val="0"/>
          <c:showPercent val="0"/>
          <c:showBubbleSize val="0"/>
        </c:dLbls>
        <c:gapWidth val="65"/>
        <c:shape val="cylinder"/>
        <c:axId val="9664128"/>
        <c:axId val="169037968"/>
        <c:axId val="0"/>
      </c:bar3DChart>
      <c:catAx>
        <c:axId val="9664128"/>
        <c:scaling>
          <c:orientation val="minMax"/>
        </c:scaling>
        <c:delete val="0"/>
        <c:axPos val="b"/>
        <c:numFmt formatCode="General" sourceLinked="0"/>
        <c:majorTickMark val="out"/>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197" b="0" i="0" u="none" strike="noStrike" kern="1200" cap="all" baseline="0">
                <a:solidFill>
                  <a:schemeClr val="dk1">
                    <a:lumMod val="75000"/>
                    <a:lumOff val="25000"/>
                  </a:schemeClr>
                </a:solidFill>
                <a:latin typeface="+mn-lt"/>
                <a:ea typeface="+mn-ea"/>
                <a:cs typeface="+mn-cs"/>
              </a:defRPr>
            </a:pPr>
            <a:endParaRPr lang="en-US"/>
          </a:p>
        </c:txPr>
        <c:crossAx val="169037968"/>
        <c:crosses val="autoZero"/>
        <c:auto val="1"/>
        <c:lblAlgn val="ctr"/>
        <c:lblOffset val="100"/>
        <c:noMultiLvlLbl val="0"/>
      </c:catAx>
      <c:valAx>
        <c:axId val="169037968"/>
        <c:scaling>
          <c:orientation val="minMax"/>
        </c:scaling>
        <c:delete val="1"/>
        <c:axPos val="l"/>
        <c:majorGridlines>
          <c:spPr>
            <a:ln w="9525" cap="flat" cmpd="sng" algn="ctr">
              <a:solidFill>
                <a:schemeClr val="dk1">
                  <a:lumMod val="15000"/>
                  <a:lumOff val="85000"/>
                </a:schemeClr>
              </a:solidFill>
              <a:round/>
            </a:ln>
            <a:effectLst/>
          </c:spPr>
        </c:majorGridlines>
        <c:numFmt formatCode="General" sourceLinked="1"/>
        <c:majorTickMark val="out"/>
        <c:minorTickMark val="none"/>
        <c:tickLblPos val="nextTo"/>
        <c:crossAx val="9664128"/>
        <c:crosses val="autoZero"/>
        <c:crossBetween val="between"/>
        <c:majorUnit val="1"/>
      </c:valAx>
      <c:spPr>
        <a:noFill/>
        <a:ln>
          <a:noFill/>
        </a:ln>
        <a:effectLst/>
      </c:spPr>
    </c:plotArea>
    <c:legend>
      <c:legendPos val="b"/>
      <c:layout/>
      <c:overlay val="0"/>
      <c:spPr>
        <a:solidFill>
          <a:schemeClr val="lt1">
            <a:lumMod val="95000"/>
            <a:alpha val="39000"/>
          </a:schemeClr>
        </a:solidFill>
        <a:ln>
          <a:noFill/>
        </a:ln>
        <a:effectLst/>
      </c:spPr>
      <c:txPr>
        <a:bodyPr rot="0" spcFirstLastPara="1" vertOverflow="ellipsis" vert="horz" wrap="square" anchor="ctr" anchorCtr="1"/>
        <a:lstStyle/>
        <a:p>
          <a:pPr>
            <a:defRPr sz="2000" b="1"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0"/>
      <c:rotY val="0"/>
      <c:depthPercent val="60"/>
      <c:rAngAx val="0"/>
      <c:perspective val="100"/>
    </c:view3D>
    <c:floor>
      <c:thickness val="0"/>
      <c:spPr>
        <a:solidFill>
          <a:schemeClr val="lt1">
            <a:lumMod val="95000"/>
          </a:schemeClr>
        </a:solid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Sheet1!$B$1</c:f>
              <c:strCache>
                <c:ptCount val="1"/>
                <c:pt idx="0">
                  <c:v>Yes</c:v>
                </c:pt>
              </c:strCache>
            </c:strRef>
          </c:tx>
          <c:spPr>
            <a:solidFill>
              <a:schemeClr val="accent1">
                <a:alpha val="85000"/>
              </a:schemeClr>
            </a:solidFill>
            <a:ln w="9525" cap="flat" cmpd="sng" algn="ctr">
              <a:solidFill>
                <a:schemeClr val="accent1">
                  <a:lumMod val="75000"/>
                </a:schemeClr>
              </a:solidFill>
              <a:round/>
            </a:ln>
            <a:effectLst/>
            <a:sp3d contourW="9525">
              <a:contourClr>
                <a:schemeClr val="accent1">
                  <a:lumMod val="75000"/>
                </a:schemeClr>
              </a:contourClr>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Sheet1!$A$2:$A$5</c:f>
              <c:strCache>
                <c:ptCount val="4"/>
                <c:pt idx="0">
                  <c:v>CSA</c:v>
                </c:pt>
                <c:pt idx="1">
                  <c:v>Supervisor</c:v>
                </c:pt>
                <c:pt idx="2">
                  <c:v>SAMF</c:v>
                </c:pt>
                <c:pt idx="3">
                  <c:v>RCI</c:v>
                </c:pt>
              </c:strCache>
            </c:strRef>
          </c:cat>
          <c:val>
            <c:numRef>
              <c:f>Sheet1!$B$2:$B$5</c:f>
              <c:numCache>
                <c:formatCode>General</c:formatCode>
                <c:ptCount val="4"/>
                <c:pt idx="0">
                  <c:v>35</c:v>
                </c:pt>
                <c:pt idx="1">
                  <c:v>54</c:v>
                </c:pt>
                <c:pt idx="2">
                  <c:v>11</c:v>
                </c:pt>
                <c:pt idx="3">
                  <c:v>5</c:v>
                </c:pt>
              </c:numCache>
            </c:numRef>
          </c:val>
        </c:ser>
        <c:ser>
          <c:idx val="1"/>
          <c:order val="1"/>
          <c:tx>
            <c:strRef>
              <c:f>Sheet1!$C$1</c:f>
              <c:strCache>
                <c:ptCount val="1"/>
                <c:pt idx="0">
                  <c:v>No</c:v>
                </c:pt>
              </c:strCache>
            </c:strRef>
          </c:tx>
          <c:spPr>
            <a:solidFill>
              <a:schemeClr val="accent2">
                <a:alpha val="85000"/>
              </a:schemeClr>
            </a:solidFill>
            <a:ln w="9525" cap="flat" cmpd="sng" algn="ctr">
              <a:solidFill>
                <a:schemeClr val="accent2">
                  <a:lumMod val="75000"/>
                </a:schemeClr>
              </a:solidFill>
              <a:round/>
            </a:ln>
            <a:effectLst/>
            <a:sp3d contourW="9525">
              <a:contourClr>
                <a:schemeClr val="accent2">
                  <a:lumMod val="75000"/>
                </a:schemeClr>
              </a:contourClr>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Sheet1!$A$2:$A$5</c:f>
              <c:strCache>
                <c:ptCount val="4"/>
                <c:pt idx="0">
                  <c:v>CSA</c:v>
                </c:pt>
                <c:pt idx="1">
                  <c:v>Supervisor</c:v>
                </c:pt>
                <c:pt idx="2">
                  <c:v>SAMF</c:v>
                </c:pt>
                <c:pt idx="3">
                  <c:v>RCI</c:v>
                </c:pt>
              </c:strCache>
            </c:strRef>
          </c:cat>
          <c:val>
            <c:numRef>
              <c:f>Sheet1!$C$2:$C$5</c:f>
              <c:numCache>
                <c:formatCode>General</c:formatCode>
                <c:ptCount val="4"/>
                <c:pt idx="0">
                  <c:v>317</c:v>
                </c:pt>
                <c:pt idx="1">
                  <c:v>167</c:v>
                </c:pt>
                <c:pt idx="2">
                  <c:v>70</c:v>
                </c:pt>
                <c:pt idx="3">
                  <c:v>33</c:v>
                </c:pt>
              </c:numCache>
            </c:numRef>
          </c:val>
        </c:ser>
        <c:dLbls>
          <c:showLegendKey val="0"/>
          <c:showVal val="1"/>
          <c:showCatName val="0"/>
          <c:showSerName val="0"/>
          <c:showPercent val="0"/>
          <c:showBubbleSize val="0"/>
        </c:dLbls>
        <c:gapWidth val="65"/>
        <c:shape val="cylinder"/>
        <c:axId val="232036112"/>
        <c:axId val="232036504"/>
        <c:axId val="0"/>
      </c:bar3DChart>
      <c:catAx>
        <c:axId val="232036112"/>
        <c:scaling>
          <c:orientation val="minMax"/>
        </c:scaling>
        <c:delete val="0"/>
        <c:axPos val="b"/>
        <c:numFmt formatCode="General" sourceLinked="0"/>
        <c:majorTickMark val="out"/>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800" b="0" i="0" u="none" strike="noStrike" kern="1200" cap="all" baseline="0">
                <a:solidFill>
                  <a:schemeClr val="dk1">
                    <a:lumMod val="75000"/>
                    <a:lumOff val="25000"/>
                  </a:schemeClr>
                </a:solidFill>
                <a:latin typeface="+mn-lt"/>
                <a:ea typeface="+mn-ea"/>
                <a:cs typeface="+mn-cs"/>
              </a:defRPr>
            </a:pPr>
            <a:endParaRPr lang="en-US"/>
          </a:p>
        </c:txPr>
        <c:crossAx val="232036504"/>
        <c:crosses val="autoZero"/>
        <c:auto val="1"/>
        <c:lblAlgn val="ctr"/>
        <c:lblOffset val="100"/>
        <c:noMultiLvlLbl val="0"/>
      </c:catAx>
      <c:valAx>
        <c:axId val="232036504"/>
        <c:scaling>
          <c:orientation val="minMax"/>
        </c:scaling>
        <c:delete val="1"/>
        <c:axPos val="l"/>
        <c:majorGridlines>
          <c:spPr>
            <a:ln w="9525" cap="flat" cmpd="sng" algn="ctr">
              <a:solidFill>
                <a:schemeClr val="dk1">
                  <a:lumMod val="15000"/>
                  <a:lumOff val="85000"/>
                </a:schemeClr>
              </a:solidFill>
              <a:round/>
            </a:ln>
            <a:effectLst/>
          </c:spPr>
        </c:majorGridlines>
        <c:numFmt formatCode="General" sourceLinked="1"/>
        <c:majorTickMark val="out"/>
        <c:minorTickMark val="none"/>
        <c:tickLblPos val="nextTo"/>
        <c:crossAx val="232036112"/>
        <c:crosses val="autoZero"/>
        <c:crossBetween val="between"/>
        <c:majorUnit val="1"/>
      </c:valAx>
      <c:spPr>
        <a:noFill/>
        <a:ln>
          <a:noFill/>
        </a:ln>
        <a:effectLst/>
      </c:spPr>
    </c:plotArea>
    <c:legend>
      <c:legendPos val="b"/>
      <c:layout/>
      <c:overlay val="0"/>
      <c:spPr>
        <a:solidFill>
          <a:schemeClr val="lt1">
            <a:lumMod val="95000"/>
            <a:alpha val="39000"/>
          </a:schemeClr>
        </a:solidFill>
        <a:ln>
          <a:noFill/>
        </a:ln>
        <a:effectLst/>
      </c:spPr>
      <c:txPr>
        <a:bodyPr rot="0" spcFirstLastPara="1" vertOverflow="ellipsis" vert="horz" wrap="square" anchor="ctr" anchorCtr="1"/>
        <a:lstStyle/>
        <a:p>
          <a:pPr>
            <a:defRPr sz="2400" b="1"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0"/>
      <c:rotY val="0"/>
      <c:depthPercent val="60"/>
      <c:rAngAx val="0"/>
      <c:perspective val="100"/>
    </c:view3D>
    <c:floor>
      <c:thickness val="0"/>
      <c:spPr>
        <a:solidFill>
          <a:schemeClr val="lt1">
            <a:lumMod val="95000"/>
          </a:schemeClr>
        </a:solid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Sheet1!$B$1</c:f>
              <c:strCache>
                <c:ptCount val="1"/>
                <c:pt idx="0">
                  <c:v>Yes</c:v>
                </c:pt>
              </c:strCache>
            </c:strRef>
          </c:tx>
          <c:spPr>
            <a:solidFill>
              <a:schemeClr val="accent1">
                <a:alpha val="85000"/>
              </a:schemeClr>
            </a:solidFill>
            <a:ln w="9525" cap="flat" cmpd="sng" algn="ctr">
              <a:solidFill>
                <a:schemeClr val="accent1">
                  <a:lumMod val="75000"/>
                </a:schemeClr>
              </a:solidFill>
              <a:round/>
            </a:ln>
            <a:effectLst/>
            <a:sp3d contourW="9525">
              <a:contourClr>
                <a:schemeClr val="accent1">
                  <a:lumMod val="75000"/>
                </a:schemeClr>
              </a:contourClr>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Sheet1!$A$2:$A$5</c:f>
              <c:strCache>
                <c:ptCount val="4"/>
                <c:pt idx="0">
                  <c:v>CSA</c:v>
                </c:pt>
                <c:pt idx="1">
                  <c:v>Supervisor</c:v>
                </c:pt>
                <c:pt idx="2">
                  <c:v>SAMF</c:v>
                </c:pt>
                <c:pt idx="3">
                  <c:v>RCI</c:v>
                </c:pt>
              </c:strCache>
            </c:strRef>
          </c:cat>
          <c:val>
            <c:numRef>
              <c:f>Sheet1!$B$2:$B$5</c:f>
              <c:numCache>
                <c:formatCode>General</c:formatCode>
                <c:ptCount val="4"/>
                <c:pt idx="0">
                  <c:v>326</c:v>
                </c:pt>
                <c:pt idx="1">
                  <c:v>191</c:v>
                </c:pt>
                <c:pt idx="2">
                  <c:v>81</c:v>
                </c:pt>
                <c:pt idx="3">
                  <c:v>38</c:v>
                </c:pt>
              </c:numCache>
            </c:numRef>
          </c:val>
        </c:ser>
        <c:ser>
          <c:idx val="1"/>
          <c:order val="1"/>
          <c:tx>
            <c:strRef>
              <c:f>Sheet1!$C$1</c:f>
              <c:strCache>
                <c:ptCount val="1"/>
                <c:pt idx="0">
                  <c:v>No</c:v>
                </c:pt>
              </c:strCache>
            </c:strRef>
          </c:tx>
          <c:spPr>
            <a:solidFill>
              <a:schemeClr val="accent2">
                <a:alpha val="85000"/>
              </a:schemeClr>
            </a:solidFill>
            <a:ln w="9525" cap="flat" cmpd="sng" algn="ctr">
              <a:solidFill>
                <a:schemeClr val="accent2">
                  <a:lumMod val="75000"/>
                </a:schemeClr>
              </a:solidFill>
              <a:round/>
            </a:ln>
            <a:effectLst/>
            <a:sp3d contourW="9525">
              <a:contourClr>
                <a:schemeClr val="accent2">
                  <a:lumMod val="75000"/>
                </a:schemeClr>
              </a:contourClr>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Sheet1!$A$2:$A$5</c:f>
              <c:strCache>
                <c:ptCount val="4"/>
                <c:pt idx="0">
                  <c:v>CSA</c:v>
                </c:pt>
                <c:pt idx="1">
                  <c:v>Supervisor</c:v>
                </c:pt>
                <c:pt idx="2">
                  <c:v>SAMF</c:v>
                </c:pt>
                <c:pt idx="3">
                  <c:v>RCI</c:v>
                </c:pt>
              </c:strCache>
            </c:strRef>
          </c:cat>
          <c:val>
            <c:numRef>
              <c:f>Sheet1!$C$2:$C$5</c:f>
              <c:numCache>
                <c:formatCode>General</c:formatCode>
                <c:ptCount val="4"/>
                <c:pt idx="0">
                  <c:v>22</c:v>
                </c:pt>
                <c:pt idx="1">
                  <c:v>26</c:v>
                </c:pt>
                <c:pt idx="2">
                  <c:v>0</c:v>
                </c:pt>
                <c:pt idx="3">
                  <c:v>0</c:v>
                </c:pt>
              </c:numCache>
            </c:numRef>
          </c:val>
        </c:ser>
        <c:dLbls>
          <c:showLegendKey val="0"/>
          <c:showVal val="1"/>
          <c:showCatName val="0"/>
          <c:showSerName val="0"/>
          <c:showPercent val="0"/>
          <c:showBubbleSize val="0"/>
        </c:dLbls>
        <c:gapWidth val="65"/>
        <c:shape val="cylinder"/>
        <c:axId val="233330880"/>
        <c:axId val="233331272"/>
        <c:axId val="0"/>
      </c:bar3DChart>
      <c:catAx>
        <c:axId val="233330880"/>
        <c:scaling>
          <c:orientation val="minMax"/>
        </c:scaling>
        <c:delete val="0"/>
        <c:axPos val="b"/>
        <c:numFmt formatCode="General" sourceLinked="0"/>
        <c:majorTickMark val="out"/>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800" b="0" i="0" u="none" strike="noStrike" kern="1200" cap="all" baseline="0">
                <a:solidFill>
                  <a:schemeClr val="dk1">
                    <a:lumMod val="75000"/>
                    <a:lumOff val="25000"/>
                  </a:schemeClr>
                </a:solidFill>
                <a:latin typeface="+mn-lt"/>
                <a:ea typeface="+mn-ea"/>
                <a:cs typeface="+mn-cs"/>
              </a:defRPr>
            </a:pPr>
            <a:endParaRPr lang="en-US"/>
          </a:p>
        </c:txPr>
        <c:crossAx val="233331272"/>
        <c:crosses val="autoZero"/>
        <c:auto val="1"/>
        <c:lblAlgn val="ctr"/>
        <c:lblOffset val="100"/>
        <c:noMultiLvlLbl val="0"/>
      </c:catAx>
      <c:valAx>
        <c:axId val="233331272"/>
        <c:scaling>
          <c:orientation val="minMax"/>
        </c:scaling>
        <c:delete val="1"/>
        <c:axPos val="l"/>
        <c:majorGridlines>
          <c:spPr>
            <a:ln w="9525" cap="flat" cmpd="sng" algn="ctr">
              <a:solidFill>
                <a:schemeClr val="dk1">
                  <a:lumMod val="15000"/>
                  <a:lumOff val="85000"/>
                </a:schemeClr>
              </a:solidFill>
              <a:round/>
            </a:ln>
            <a:effectLst/>
          </c:spPr>
        </c:majorGridlines>
        <c:numFmt formatCode="General" sourceLinked="1"/>
        <c:majorTickMark val="out"/>
        <c:minorTickMark val="none"/>
        <c:tickLblPos val="nextTo"/>
        <c:crossAx val="233330880"/>
        <c:crosses val="autoZero"/>
        <c:crossBetween val="between"/>
        <c:majorUnit val="1"/>
      </c:valAx>
      <c:spPr>
        <a:noFill/>
        <a:ln>
          <a:noFill/>
        </a:ln>
        <a:effectLst/>
      </c:spPr>
    </c:plotArea>
    <c:legend>
      <c:legendPos val="b"/>
      <c:layout/>
      <c:overlay val="0"/>
      <c:spPr>
        <a:solidFill>
          <a:schemeClr val="lt1">
            <a:lumMod val="95000"/>
            <a:alpha val="39000"/>
          </a:schemeClr>
        </a:solidFill>
        <a:ln>
          <a:noFill/>
        </a:ln>
        <a:effectLst/>
      </c:spPr>
      <c:txPr>
        <a:bodyPr rot="0" spcFirstLastPara="1" vertOverflow="ellipsis" vert="horz" wrap="square" anchor="ctr" anchorCtr="1"/>
        <a:lstStyle/>
        <a:p>
          <a:pPr>
            <a:defRPr sz="2400" b="1"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0"/>
      <c:rotY val="0"/>
      <c:depthPercent val="60"/>
      <c:rAngAx val="0"/>
      <c:perspective val="100"/>
    </c:view3D>
    <c:floor>
      <c:thickness val="0"/>
      <c:spPr>
        <a:solidFill>
          <a:schemeClr val="lt1">
            <a:lumMod val="95000"/>
          </a:schemeClr>
        </a:solid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1.7394167014882035E-2"/>
          <c:y val="5.7831325301204821E-2"/>
          <c:w val="0.96521166597023589"/>
          <c:h val="0.77419580684944511"/>
        </c:manualLayout>
      </c:layout>
      <c:bar3DChart>
        <c:barDir val="col"/>
        <c:grouping val="clustered"/>
        <c:varyColors val="0"/>
        <c:ser>
          <c:idx val="0"/>
          <c:order val="0"/>
          <c:tx>
            <c:strRef>
              <c:f>Sheet1!$B$1</c:f>
              <c:strCache>
                <c:ptCount val="1"/>
                <c:pt idx="0">
                  <c:v>Yes</c:v>
                </c:pt>
              </c:strCache>
            </c:strRef>
          </c:tx>
          <c:spPr>
            <a:solidFill>
              <a:schemeClr val="accent1">
                <a:alpha val="85000"/>
              </a:schemeClr>
            </a:solidFill>
            <a:ln w="9525" cap="flat" cmpd="sng" algn="ctr">
              <a:solidFill>
                <a:schemeClr val="accent1">
                  <a:lumMod val="75000"/>
                </a:schemeClr>
              </a:solidFill>
              <a:round/>
            </a:ln>
            <a:effectLst/>
            <a:sp3d contourW="9525">
              <a:contourClr>
                <a:schemeClr val="accent1">
                  <a:lumMod val="75000"/>
                </a:schemeClr>
              </a:contourClr>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Sheet1!$A$2:$A$5</c:f>
              <c:strCache>
                <c:ptCount val="4"/>
                <c:pt idx="0">
                  <c:v>CSA</c:v>
                </c:pt>
                <c:pt idx="1">
                  <c:v>Supervisor</c:v>
                </c:pt>
                <c:pt idx="2">
                  <c:v>SAMF</c:v>
                </c:pt>
                <c:pt idx="3">
                  <c:v>RCI</c:v>
                </c:pt>
              </c:strCache>
            </c:strRef>
          </c:cat>
          <c:val>
            <c:numRef>
              <c:f>Sheet1!$B$2:$B$5</c:f>
              <c:numCache>
                <c:formatCode>General</c:formatCode>
                <c:ptCount val="4"/>
                <c:pt idx="0">
                  <c:v>351</c:v>
                </c:pt>
                <c:pt idx="1">
                  <c:v>218</c:v>
                </c:pt>
                <c:pt idx="2">
                  <c:v>81</c:v>
                </c:pt>
                <c:pt idx="3">
                  <c:v>38</c:v>
                </c:pt>
              </c:numCache>
            </c:numRef>
          </c:val>
        </c:ser>
        <c:ser>
          <c:idx val="1"/>
          <c:order val="1"/>
          <c:tx>
            <c:strRef>
              <c:f>Sheet1!$C$1</c:f>
              <c:strCache>
                <c:ptCount val="1"/>
                <c:pt idx="0">
                  <c:v>No</c:v>
                </c:pt>
              </c:strCache>
            </c:strRef>
          </c:tx>
          <c:spPr>
            <a:solidFill>
              <a:schemeClr val="accent2">
                <a:alpha val="85000"/>
              </a:schemeClr>
            </a:solidFill>
            <a:ln w="9525" cap="flat" cmpd="sng" algn="ctr">
              <a:solidFill>
                <a:schemeClr val="accent2">
                  <a:lumMod val="75000"/>
                </a:schemeClr>
              </a:solidFill>
              <a:round/>
            </a:ln>
            <a:effectLst/>
            <a:sp3d contourW="9525">
              <a:contourClr>
                <a:schemeClr val="accent2">
                  <a:lumMod val="75000"/>
                </a:schemeClr>
              </a:contourClr>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Sheet1!$A$2:$A$5</c:f>
              <c:strCache>
                <c:ptCount val="4"/>
                <c:pt idx="0">
                  <c:v>CSA</c:v>
                </c:pt>
                <c:pt idx="1">
                  <c:v>Supervisor</c:v>
                </c:pt>
                <c:pt idx="2">
                  <c:v>SAMF</c:v>
                </c:pt>
                <c:pt idx="3">
                  <c:v>RCI</c:v>
                </c:pt>
              </c:strCache>
            </c:strRef>
          </c:cat>
          <c:val>
            <c:numRef>
              <c:f>Sheet1!$C$2:$C$5</c:f>
              <c:numCache>
                <c:formatCode>General</c:formatCode>
                <c:ptCount val="4"/>
                <c:pt idx="0">
                  <c:v>1</c:v>
                </c:pt>
                <c:pt idx="1">
                  <c:v>3</c:v>
                </c:pt>
                <c:pt idx="2">
                  <c:v>0</c:v>
                </c:pt>
                <c:pt idx="3">
                  <c:v>0</c:v>
                </c:pt>
              </c:numCache>
            </c:numRef>
          </c:val>
        </c:ser>
        <c:ser>
          <c:idx val="2"/>
          <c:order val="2"/>
          <c:tx>
            <c:strRef>
              <c:f>Sheet1!$D$1</c:f>
              <c:strCache>
                <c:ptCount val="1"/>
                <c:pt idx="0">
                  <c:v>N/A</c:v>
                </c:pt>
              </c:strCache>
            </c:strRef>
          </c:tx>
          <c:spPr>
            <a:solidFill>
              <a:schemeClr val="accent3">
                <a:alpha val="85000"/>
              </a:schemeClr>
            </a:solidFill>
            <a:ln w="9525" cap="flat" cmpd="sng" algn="ctr">
              <a:solidFill>
                <a:schemeClr val="accent3">
                  <a:lumMod val="75000"/>
                </a:schemeClr>
              </a:solidFill>
              <a:round/>
            </a:ln>
            <a:effectLst/>
            <a:sp3d contourW="9525">
              <a:contourClr>
                <a:schemeClr val="accent3">
                  <a:lumMod val="75000"/>
                </a:schemeClr>
              </a:contourClr>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Sheet1!$A$2:$A$5</c:f>
              <c:strCache>
                <c:ptCount val="4"/>
                <c:pt idx="0">
                  <c:v>CSA</c:v>
                </c:pt>
                <c:pt idx="1">
                  <c:v>Supervisor</c:v>
                </c:pt>
                <c:pt idx="2">
                  <c:v>SAMF</c:v>
                </c:pt>
                <c:pt idx="3">
                  <c:v>RCI</c:v>
                </c:pt>
              </c:strCache>
            </c:strRef>
          </c:cat>
          <c:val>
            <c:numRef>
              <c:f>Sheet1!$D$2:$D$5</c:f>
              <c:numCache>
                <c:formatCode>General</c:formatCode>
                <c:ptCount val="4"/>
                <c:pt idx="0">
                  <c:v>0</c:v>
                </c:pt>
                <c:pt idx="1">
                  <c:v>0</c:v>
                </c:pt>
                <c:pt idx="2">
                  <c:v>0</c:v>
                </c:pt>
                <c:pt idx="3">
                  <c:v>0</c:v>
                </c:pt>
              </c:numCache>
            </c:numRef>
          </c:val>
        </c:ser>
        <c:dLbls>
          <c:showLegendKey val="0"/>
          <c:showVal val="1"/>
          <c:showCatName val="0"/>
          <c:showSerName val="0"/>
          <c:showPercent val="0"/>
          <c:showBubbleSize val="0"/>
        </c:dLbls>
        <c:gapWidth val="65"/>
        <c:shape val="cylinder"/>
        <c:axId val="233333232"/>
        <c:axId val="233333624"/>
        <c:axId val="0"/>
      </c:bar3DChart>
      <c:catAx>
        <c:axId val="233333232"/>
        <c:scaling>
          <c:orientation val="minMax"/>
        </c:scaling>
        <c:delete val="0"/>
        <c:axPos val="b"/>
        <c:numFmt formatCode="General" sourceLinked="0"/>
        <c:majorTickMark val="out"/>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800" b="0" i="0" u="none" strike="noStrike" kern="1200" cap="all" baseline="0">
                <a:solidFill>
                  <a:schemeClr val="dk1">
                    <a:lumMod val="75000"/>
                    <a:lumOff val="25000"/>
                  </a:schemeClr>
                </a:solidFill>
                <a:latin typeface="+mn-lt"/>
                <a:ea typeface="+mn-ea"/>
                <a:cs typeface="+mn-cs"/>
              </a:defRPr>
            </a:pPr>
            <a:endParaRPr lang="en-US"/>
          </a:p>
        </c:txPr>
        <c:crossAx val="233333624"/>
        <c:crosses val="autoZero"/>
        <c:auto val="1"/>
        <c:lblAlgn val="ctr"/>
        <c:lblOffset val="100"/>
        <c:noMultiLvlLbl val="0"/>
      </c:catAx>
      <c:valAx>
        <c:axId val="233333624"/>
        <c:scaling>
          <c:orientation val="minMax"/>
        </c:scaling>
        <c:delete val="1"/>
        <c:axPos val="l"/>
        <c:majorGridlines>
          <c:spPr>
            <a:ln w="9525" cap="flat" cmpd="sng" algn="ctr">
              <a:solidFill>
                <a:schemeClr val="dk1">
                  <a:lumMod val="15000"/>
                  <a:lumOff val="85000"/>
                </a:schemeClr>
              </a:solidFill>
              <a:round/>
            </a:ln>
            <a:effectLst/>
          </c:spPr>
        </c:majorGridlines>
        <c:numFmt formatCode="General" sourceLinked="1"/>
        <c:majorTickMark val="out"/>
        <c:minorTickMark val="none"/>
        <c:tickLblPos val="nextTo"/>
        <c:crossAx val="233333232"/>
        <c:crosses val="autoZero"/>
        <c:crossBetween val="between"/>
        <c:majorUnit val="1"/>
      </c:valAx>
      <c:spPr>
        <a:noFill/>
        <a:ln>
          <a:noFill/>
        </a:ln>
        <a:effectLst/>
      </c:spPr>
    </c:plotArea>
    <c:legend>
      <c:legendPos val="b"/>
      <c:layout/>
      <c:overlay val="0"/>
      <c:spPr>
        <a:solidFill>
          <a:schemeClr val="lt1">
            <a:lumMod val="95000"/>
            <a:alpha val="39000"/>
          </a:schemeClr>
        </a:solidFill>
        <a:ln>
          <a:noFill/>
        </a:ln>
        <a:effectLst/>
      </c:spPr>
      <c:txPr>
        <a:bodyPr rot="0" spcFirstLastPara="1" vertOverflow="ellipsis" vert="horz" wrap="square" anchor="ctr" anchorCtr="1"/>
        <a:lstStyle/>
        <a:p>
          <a:pPr>
            <a:defRPr sz="2400" b="1"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hPercent val="65"/>
      <c:rotY val="19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13532254480459885"/>
          <c:y val="9.9431455042735435E-3"/>
          <c:w val="0.70896774712976829"/>
          <c:h val="0.8236203750118366"/>
        </c:manualLayout>
      </c:layout>
      <c:pie3DChart>
        <c:varyColors val="1"/>
        <c:ser>
          <c:idx val="0"/>
          <c:order val="0"/>
          <c:tx>
            <c:strRef>
              <c:f>Sheet1!$B$1</c:f>
              <c:strCache>
                <c:ptCount val="1"/>
                <c:pt idx="0">
                  <c:v>Column1</c:v>
                </c:pt>
              </c:strCache>
            </c:strRef>
          </c:tx>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3"/>
            <c:bubble3D val="0"/>
            <c:spPr>
              <a:solidFill>
                <a:schemeClr val="accent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4"/>
            <c:bubble3D val="0"/>
            <c:spPr>
              <a:solidFill>
                <a:schemeClr val="accent5"/>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5"/>
            <c:bubble3D val="0"/>
            <c:spPr>
              <a:solidFill>
                <a:schemeClr val="accent6"/>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6"/>
            <c:bubble3D val="0"/>
            <c:spPr>
              <a:solidFill>
                <a:schemeClr val="accent1">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Lbls>
            <c:dLbl>
              <c:idx val="0"/>
              <c:numFmt formatCode="General"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spc="0" baseline="0">
                      <a:solidFill>
                        <a:schemeClr val="accent1"/>
                      </a:solidFill>
                      <a:latin typeface="+mn-lt"/>
                      <a:ea typeface="+mn-ea"/>
                      <a:cs typeface="+mn-cs"/>
                    </a:defRPr>
                  </a:pPr>
                  <a:endParaRPr lang="en-US"/>
                </a:p>
              </c:txPr>
              <c:dLblPos val="outEnd"/>
              <c:showLegendKey val="0"/>
              <c:showVal val="1"/>
              <c:showCatName val="1"/>
              <c:showSerName val="0"/>
              <c:showPercent val="0"/>
              <c:showBubbleSize val="0"/>
            </c:dLbl>
            <c:dLbl>
              <c:idx val="1"/>
              <c:numFmt formatCode="General"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spc="0" baseline="0">
                      <a:solidFill>
                        <a:schemeClr val="accent2"/>
                      </a:solidFill>
                      <a:latin typeface="+mn-lt"/>
                      <a:ea typeface="+mn-ea"/>
                      <a:cs typeface="+mn-cs"/>
                    </a:defRPr>
                  </a:pPr>
                  <a:endParaRPr lang="en-US"/>
                </a:p>
              </c:txPr>
              <c:dLblPos val="outEnd"/>
              <c:showLegendKey val="0"/>
              <c:showVal val="1"/>
              <c:showCatName val="1"/>
              <c:showSerName val="0"/>
              <c:showPercent val="0"/>
              <c:showBubbleSize val="0"/>
            </c:dLbl>
            <c:dLbl>
              <c:idx val="2"/>
              <c:numFmt formatCode="General"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spc="0" baseline="0">
                      <a:solidFill>
                        <a:schemeClr val="accent3"/>
                      </a:solidFill>
                      <a:latin typeface="+mn-lt"/>
                      <a:ea typeface="+mn-ea"/>
                      <a:cs typeface="+mn-cs"/>
                    </a:defRPr>
                  </a:pPr>
                  <a:endParaRPr lang="en-US"/>
                </a:p>
              </c:txPr>
              <c:dLblPos val="outEnd"/>
              <c:showLegendKey val="0"/>
              <c:showVal val="1"/>
              <c:showCatName val="1"/>
              <c:showSerName val="0"/>
              <c:showPercent val="0"/>
              <c:showBubbleSize val="0"/>
            </c:dLbl>
            <c:dLbl>
              <c:idx val="3"/>
              <c:numFmt formatCode="General"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spc="0" baseline="0">
                      <a:solidFill>
                        <a:schemeClr val="accent4"/>
                      </a:solidFill>
                      <a:latin typeface="+mn-lt"/>
                      <a:ea typeface="+mn-ea"/>
                      <a:cs typeface="+mn-cs"/>
                    </a:defRPr>
                  </a:pPr>
                  <a:endParaRPr lang="en-US"/>
                </a:p>
              </c:txPr>
              <c:dLblPos val="outEnd"/>
              <c:showLegendKey val="0"/>
              <c:showVal val="1"/>
              <c:showCatName val="1"/>
              <c:showSerName val="0"/>
              <c:showPercent val="0"/>
              <c:showBubbleSize val="0"/>
            </c:dLbl>
            <c:dLbl>
              <c:idx val="4"/>
              <c:numFmt formatCode="General"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spc="0" baseline="0">
                      <a:solidFill>
                        <a:schemeClr val="accent5"/>
                      </a:solidFill>
                      <a:latin typeface="+mn-lt"/>
                      <a:ea typeface="+mn-ea"/>
                      <a:cs typeface="+mn-cs"/>
                    </a:defRPr>
                  </a:pPr>
                  <a:endParaRPr lang="en-US"/>
                </a:p>
              </c:txPr>
              <c:dLblPos val="outEnd"/>
              <c:showLegendKey val="0"/>
              <c:showVal val="1"/>
              <c:showCatName val="1"/>
              <c:showSerName val="0"/>
              <c:showPercent val="0"/>
              <c:showBubbleSize val="0"/>
            </c:dLbl>
            <c:dLbl>
              <c:idx val="5"/>
              <c:numFmt formatCode="General"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spc="0" baseline="0">
                      <a:solidFill>
                        <a:schemeClr val="accent6"/>
                      </a:solidFill>
                      <a:latin typeface="+mn-lt"/>
                      <a:ea typeface="+mn-ea"/>
                      <a:cs typeface="+mn-cs"/>
                    </a:defRPr>
                  </a:pPr>
                  <a:endParaRPr lang="en-US"/>
                </a:p>
              </c:txPr>
              <c:dLblPos val="outEnd"/>
              <c:showLegendKey val="0"/>
              <c:showVal val="1"/>
              <c:showCatName val="1"/>
              <c:showSerName val="0"/>
              <c:showPercent val="0"/>
              <c:showBubbleSize val="0"/>
            </c:dLbl>
            <c:dLbl>
              <c:idx val="6"/>
              <c:numFmt formatCode="General"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spc="0" baseline="0">
                      <a:solidFill>
                        <a:schemeClr val="accent1">
                          <a:lumMod val="60000"/>
                        </a:schemeClr>
                      </a:solidFill>
                      <a:latin typeface="+mn-lt"/>
                      <a:ea typeface="+mn-ea"/>
                      <a:cs typeface="+mn-cs"/>
                    </a:defRPr>
                  </a:pPr>
                  <a:endParaRPr lang="en-US"/>
                </a:p>
              </c:txPr>
              <c:dLblPos val="outEnd"/>
              <c:showLegendKey val="0"/>
              <c:showVal val="1"/>
              <c:showCatName val="1"/>
              <c:showSerName val="0"/>
              <c:showPercent val="0"/>
              <c:showBubbleSize val="0"/>
            </c:dLbl>
            <c:numFmt formatCode="General"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spc="0" baseline="0">
                    <a:solidFill>
                      <a:schemeClr val="accent1"/>
                    </a:solidFill>
                    <a:latin typeface="+mn-lt"/>
                    <a:ea typeface="+mn-ea"/>
                    <a:cs typeface="+mn-cs"/>
                  </a:defRPr>
                </a:pPr>
                <a:endParaRPr lang="en-US"/>
              </a:p>
            </c:txPr>
            <c:dLblPos val="outEnd"/>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Sheet1!$A$2:$A$8</c:f>
              <c:strCache>
                <c:ptCount val="7"/>
                <c:pt idx="0">
                  <c:v>Long Johns</c:v>
                </c:pt>
                <c:pt idx="1">
                  <c:v>Specialist Footwear</c:v>
                </c:pt>
                <c:pt idx="2">
                  <c:v>Socks</c:v>
                </c:pt>
                <c:pt idx="3">
                  <c:v>Vests</c:v>
                </c:pt>
                <c:pt idx="4">
                  <c:v>Hat that covers ears</c:v>
                </c:pt>
                <c:pt idx="5">
                  <c:v>Gloves</c:v>
                </c:pt>
                <c:pt idx="6">
                  <c:v>Scarf</c:v>
                </c:pt>
              </c:strCache>
            </c:strRef>
          </c:cat>
          <c:val>
            <c:numRef>
              <c:f>Sheet1!$B$2:$B$8</c:f>
              <c:numCache>
                <c:formatCode>General</c:formatCode>
                <c:ptCount val="7"/>
                <c:pt idx="0">
                  <c:v>588</c:v>
                </c:pt>
                <c:pt idx="1">
                  <c:v>587</c:v>
                </c:pt>
                <c:pt idx="2">
                  <c:v>590</c:v>
                </c:pt>
                <c:pt idx="3">
                  <c:v>535</c:v>
                </c:pt>
                <c:pt idx="4">
                  <c:v>543</c:v>
                </c:pt>
                <c:pt idx="5">
                  <c:v>566</c:v>
                </c:pt>
                <c:pt idx="6">
                  <c:v>552</c:v>
                </c:pt>
              </c:numCache>
            </c:numRef>
          </c:val>
        </c:ser>
        <c:dLbls>
          <c:dLblPos val="outEnd"/>
          <c:showLegendKey val="0"/>
          <c:showVal val="0"/>
          <c:showCatName val="1"/>
          <c:showSerName val="0"/>
          <c:showPercent val="0"/>
          <c:showBubbleSize val="0"/>
          <c:showLeaderLines val="1"/>
        </c:dLbls>
      </c:pie3D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0"/>
      <c:rotY val="0"/>
      <c:depthPercent val="60"/>
      <c:rAngAx val="0"/>
      <c:perspective val="100"/>
    </c:view3D>
    <c:floor>
      <c:thickness val="0"/>
      <c:spPr>
        <a:solidFill>
          <a:schemeClr val="lt1">
            <a:lumMod val="95000"/>
          </a:schemeClr>
        </a:solid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Sheet1!$B$1</c:f>
              <c:strCache>
                <c:ptCount val="1"/>
                <c:pt idx="0">
                  <c:v>Yes</c:v>
                </c:pt>
              </c:strCache>
            </c:strRef>
          </c:tx>
          <c:spPr>
            <a:solidFill>
              <a:schemeClr val="accent1">
                <a:alpha val="85000"/>
              </a:schemeClr>
            </a:solidFill>
            <a:ln w="9525" cap="flat" cmpd="sng" algn="ctr">
              <a:solidFill>
                <a:schemeClr val="accent1">
                  <a:lumMod val="75000"/>
                </a:schemeClr>
              </a:solidFill>
              <a:round/>
            </a:ln>
            <a:effectLst/>
            <a:sp3d contourW="9525">
              <a:contourClr>
                <a:schemeClr val="accent1">
                  <a:lumMod val="75000"/>
                </a:schemeClr>
              </a:contourClr>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Sheet1!$A$2:$A$6</c:f>
              <c:strCache>
                <c:ptCount val="5"/>
                <c:pt idx="0">
                  <c:v>Find it difficult to concentrate</c:v>
                </c:pt>
                <c:pt idx="1">
                  <c:v>Difficult to carry out normal duties</c:v>
                </c:pt>
                <c:pt idx="2">
                  <c:v>Difficult to make quick decisions</c:v>
                </c:pt>
                <c:pt idx="3">
                  <c:v>Feel irritable</c:v>
                </c:pt>
                <c:pt idx="4">
                  <c:v>Health, Safety &amp; Welfare is compromised</c:v>
                </c:pt>
              </c:strCache>
            </c:strRef>
          </c:cat>
          <c:val>
            <c:numRef>
              <c:f>Sheet1!$B$2:$B$6</c:f>
              <c:numCache>
                <c:formatCode>General</c:formatCode>
                <c:ptCount val="5"/>
                <c:pt idx="0">
                  <c:v>520</c:v>
                </c:pt>
                <c:pt idx="1">
                  <c:v>545</c:v>
                </c:pt>
                <c:pt idx="2">
                  <c:v>433</c:v>
                </c:pt>
                <c:pt idx="3">
                  <c:v>592</c:v>
                </c:pt>
                <c:pt idx="4">
                  <c:v>619</c:v>
                </c:pt>
              </c:numCache>
            </c:numRef>
          </c:val>
        </c:ser>
        <c:ser>
          <c:idx val="1"/>
          <c:order val="1"/>
          <c:tx>
            <c:strRef>
              <c:f>Sheet1!$C$1</c:f>
              <c:strCache>
                <c:ptCount val="1"/>
                <c:pt idx="0">
                  <c:v>No</c:v>
                </c:pt>
              </c:strCache>
            </c:strRef>
          </c:tx>
          <c:spPr>
            <a:solidFill>
              <a:schemeClr val="accent2">
                <a:alpha val="85000"/>
              </a:schemeClr>
            </a:solidFill>
            <a:ln w="9525" cap="flat" cmpd="sng" algn="ctr">
              <a:solidFill>
                <a:schemeClr val="accent2">
                  <a:lumMod val="75000"/>
                </a:schemeClr>
              </a:solidFill>
              <a:round/>
            </a:ln>
            <a:effectLst/>
            <a:sp3d contourW="9525">
              <a:contourClr>
                <a:schemeClr val="accent2">
                  <a:lumMod val="75000"/>
                </a:schemeClr>
              </a:contourClr>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Sheet1!$A$2:$A$6</c:f>
              <c:strCache>
                <c:ptCount val="5"/>
                <c:pt idx="0">
                  <c:v>Find it difficult to concentrate</c:v>
                </c:pt>
                <c:pt idx="1">
                  <c:v>Difficult to carry out normal duties</c:v>
                </c:pt>
                <c:pt idx="2">
                  <c:v>Difficult to make quick decisions</c:v>
                </c:pt>
                <c:pt idx="3">
                  <c:v>Feel irritable</c:v>
                </c:pt>
                <c:pt idx="4">
                  <c:v>Health, Safety &amp; Welfare is compromised</c:v>
                </c:pt>
              </c:strCache>
            </c:strRef>
          </c:cat>
          <c:val>
            <c:numRef>
              <c:f>Sheet1!$C$2:$C$6</c:f>
              <c:numCache>
                <c:formatCode>General</c:formatCode>
                <c:ptCount val="5"/>
                <c:pt idx="0">
                  <c:v>159</c:v>
                </c:pt>
                <c:pt idx="1">
                  <c:v>134</c:v>
                </c:pt>
                <c:pt idx="2">
                  <c:v>236</c:v>
                </c:pt>
                <c:pt idx="3">
                  <c:v>90</c:v>
                </c:pt>
                <c:pt idx="4">
                  <c:v>54</c:v>
                </c:pt>
              </c:numCache>
            </c:numRef>
          </c:val>
        </c:ser>
        <c:ser>
          <c:idx val="2"/>
          <c:order val="2"/>
          <c:tx>
            <c:strRef>
              <c:f>Sheet1!$D$1</c:f>
              <c:strCache>
                <c:ptCount val="1"/>
                <c:pt idx="0">
                  <c:v>N/A</c:v>
                </c:pt>
              </c:strCache>
            </c:strRef>
          </c:tx>
          <c:spPr>
            <a:solidFill>
              <a:schemeClr val="accent3">
                <a:alpha val="85000"/>
              </a:schemeClr>
            </a:solidFill>
            <a:ln w="9525" cap="flat" cmpd="sng" algn="ctr">
              <a:solidFill>
                <a:schemeClr val="accent3">
                  <a:lumMod val="75000"/>
                </a:schemeClr>
              </a:solidFill>
              <a:round/>
            </a:ln>
            <a:effectLst/>
            <a:sp3d contourW="9525">
              <a:contourClr>
                <a:schemeClr val="accent3">
                  <a:lumMod val="75000"/>
                </a:schemeClr>
              </a:contourClr>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Sheet1!$A$2:$A$6</c:f>
              <c:strCache>
                <c:ptCount val="5"/>
                <c:pt idx="0">
                  <c:v>Find it difficult to concentrate</c:v>
                </c:pt>
                <c:pt idx="1">
                  <c:v>Difficult to carry out normal duties</c:v>
                </c:pt>
                <c:pt idx="2">
                  <c:v>Difficult to make quick decisions</c:v>
                </c:pt>
                <c:pt idx="3">
                  <c:v>Feel irritable</c:v>
                </c:pt>
                <c:pt idx="4">
                  <c:v>Health, Safety &amp; Welfare is compromised</c:v>
                </c:pt>
              </c:strCache>
            </c:strRef>
          </c:cat>
          <c:val>
            <c:numRef>
              <c:f>Sheet1!$D$2:$D$6</c:f>
              <c:numCache>
                <c:formatCode>General</c:formatCode>
                <c:ptCount val="5"/>
                <c:pt idx="0">
                  <c:v>14</c:v>
                </c:pt>
                <c:pt idx="1">
                  <c:v>14</c:v>
                </c:pt>
                <c:pt idx="2">
                  <c:v>24</c:v>
                </c:pt>
                <c:pt idx="3">
                  <c:v>11</c:v>
                </c:pt>
                <c:pt idx="4">
                  <c:v>19</c:v>
                </c:pt>
              </c:numCache>
            </c:numRef>
          </c:val>
        </c:ser>
        <c:dLbls>
          <c:showLegendKey val="0"/>
          <c:showVal val="1"/>
          <c:showCatName val="0"/>
          <c:showSerName val="0"/>
          <c:showPercent val="0"/>
          <c:showBubbleSize val="0"/>
        </c:dLbls>
        <c:gapWidth val="65"/>
        <c:shape val="cylinder"/>
        <c:axId val="176902728"/>
        <c:axId val="176903120"/>
        <c:axId val="0"/>
      </c:bar3DChart>
      <c:catAx>
        <c:axId val="176902728"/>
        <c:scaling>
          <c:orientation val="minMax"/>
        </c:scaling>
        <c:delete val="0"/>
        <c:axPos val="b"/>
        <c:numFmt formatCode="General" sourceLinked="0"/>
        <c:majorTickMark val="out"/>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197" b="0" i="0" u="none" strike="noStrike" kern="1200" cap="all" baseline="0">
                <a:solidFill>
                  <a:schemeClr val="dk1">
                    <a:lumMod val="75000"/>
                    <a:lumOff val="25000"/>
                  </a:schemeClr>
                </a:solidFill>
                <a:latin typeface="+mn-lt"/>
                <a:ea typeface="+mn-ea"/>
                <a:cs typeface="+mn-cs"/>
              </a:defRPr>
            </a:pPr>
            <a:endParaRPr lang="en-US"/>
          </a:p>
        </c:txPr>
        <c:crossAx val="176903120"/>
        <c:crosses val="autoZero"/>
        <c:auto val="1"/>
        <c:lblAlgn val="ctr"/>
        <c:lblOffset val="100"/>
        <c:noMultiLvlLbl val="0"/>
      </c:catAx>
      <c:valAx>
        <c:axId val="176903120"/>
        <c:scaling>
          <c:orientation val="minMax"/>
        </c:scaling>
        <c:delete val="1"/>
        <c:axPos val="l"/>
        <c:majorGridlines>
          <c:spPr>
            <a:ln w="9525" cap="flat" cmpd="sng" algn="ctr">
              <a:solidFill>
                <a:schemeClr val="dk1">
                  <a:lumMod val="15000"/>
                  <a:lumOff val="85000"/>
                </a:schemeClr>
              </a:solidFill>
              <a:round/>
            </a:ln>
            <a:effectLst/>
          </c:spPr>
        </c:majorGridlines>
        <c:numFmt formatCode="General" sourceLinked="1"/>
        <c:majorTickMark val="out"/>
        <c:minorTickMark val="none"/>
        <c:tickLblPos val="nextTo"/>
        <c:crossAx val="176902728"/>
        <c:crosses val="autoZero"/>
        <c:crossBetween val="between"/>
        <c:majorUnit val="1"/>
      </c:valAx>
      <c:spPr>
        <a:noFill/>
        <a:ln>
          <a:noFill/>
        </a:ln>
        <a:effectLst/>
      </c:spPr>
    </c:plotArea>
    <c:legend>
      <c:legendPos val="b"/>
      <c:layout/>
      <c:overlay val="0"/>
      <c:spPr>
        <a:solidFill>
          <a:schemeClr val="lt1">
            <a:lumMod val="95000"/>
            <a:alpha val="39000"/>
          </a:schemeClr>
        </a:solidFill>
        <a:ln>
          <a:noFill/>
        </a:ln>
        <a:effectLst/>
      </c:spPr>
      <c:txPr>
        <a:bodyPr rot="0" spcFirstLastPara="1" vertOverflow="ellipsis" vert="horz" wrap="square" anchor="ctr" anchorCtr="1"/>
        <a:lstStyle/>
        <a:p>
          <a:pPr>
            <a:defRPr sz="2400" b="1"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hPercent val="65"/>
      <c:rotY val="19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13532254480459885"/>
          <c:y val="9.9431455042735435E-3"/>
          <c:w val="0.70896774712976829"/>
          <c:h val="0.8236203750118366"/>
        </c:manualLayout>
      </c:layout>
      <c:pie3DChart>
        <c:varyColors val="1"/>
        <c:ser>
          <c:idx val="0"/>
          <c:order val="0"/>
          <c:tx>
            <c:strRef>
              <c:f>Sheet1!$B$1</c:f>
              <c:strCache>
                <c:ptCount val="1"/>
                <c:pt idx="0">
                  <c:v>Column1</c:v>
                </c:pt>
              </c:strCache>
            </c:strRef>
          </c:tx>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3"/>
            <c:bubble3D val="0"/>
            <c:spPr>
              <a:solidFill>
                <a:schemeClr val="accent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4"/>
            <c:bubble3D val="0"/>
            <c:spPr>
              <a:solidFill>
                <a:schemeClr val="accent5"/>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5"/>
            <c:bubble3D val="0"/>
            <c:spPr>
              <a:solidFill>
                <a:schemeClr val="accent6"/>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Lbls>
            <c:dLbl>
              <c:idx val="0"/>
              <c:numFmt formatCode="General"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spc="0" baseline="0">
                      <a:solidFill>
                        <a:schemeClr val="accent1"/>
                      </a:solidFill>
                      <a:latin typeface="+mn-lt"/>
                      <a:ea typeface="+mn-ea"/>
                      <a:cs typeface="+mn-cs"/>
                    </a:defRPr>
                  </a:pPr>
                  <a:endParaRPr lang="en-US"/>
                </a:p>
              </c:txPr>
              <c:dLblPos val="outEnd"/>
              <c:showLegendKey val="0"/>
              <c:showVal val="0"/>
              <c:showCatName val="1"/>
              <c:showSerName val="0"/>
              <c:showPercent val="1"/>
              <c:showBubbleSize val="0"/>
            </c:dLbl>
            <c:dLbl>
              <c:idx val="1"/>
              <c:numFmt formatCode="General"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spc="0" baseline="0">
                      <a:solidFill>
                        <a:schemeClr val="accent2"/>
                      </a:solidFill>
                      <a:latin typeface="+mn-lt"/>
                      <a:ea typeface="+mn-ea"/>
                      <a:cs typeface="+mn-cs"/>
                    </a:defRPr>
                  </a:pPr>
                  <a:endParaRPr lang="en-US"/>
                </a:p>
              </c:txPr>
              <c:dLblPos val="outEnd"/>
              <c:showLegendKey val="0"/>
              <c:showVal val="0"/>
              <c:showCatName val="1"/>
              <c:showSerName val="0"/>
              <c:showPercent val="1"/>
              <c:showBubbleSize val="0"/>
            </c:dLbl>
            <c:dLbl>
              <c:idx val="2"/>
              <c:numFmt formatCode="General"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spc="0" baseline="0">
                      <a:solidFill>
                        <a:schemeClr val="accent3"/>
                      </a:solidFill>
                      <a:latin typeface="+mn-lt"/>
                      <a:ea typeface="+mn-ea"/>
                      <a:cs typeface="+mn-cs"/>
                    </a:defRPr>
                  </a:pPr>
                  <a:endParaRPr lang="en-US"/>
                </a:p>
              </c:txPr>
              <c:dLblPos val="outEnd"/>
              <c:showLegendKey val="0"/>
              <c:showVal val="0"/>
              <c:showCatName val="1"/>
              <c:showSerName val="0"/>
              <c:showPercent val="1"/>
              <c:showBubbleSize val="0"/>
            </c:dLbl>
            <c:dLbl>
              <c:idx val="3"/>
              <c:numFmt formatCode="General"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spc="0" baseline="0">
                      <a:solidFill>
                        <a:schemeClr val="accent4"/>
                      </a:solidFill>
                      <a:latin typeface="+mn-lt"/>
                      <a:ea typeface="+mn-ea"/>
                      <a:cs typeface="+mn-cs"/>
                    </a:defRPr>
                  </a:pPr>
                  <a:endParaRPr lang="en-US"/>
                </a:p>
              </c:txPr>
              <c:dLblPos val="outEnd"/>
              <c:showLegendKey val="0"/>
              <c:showVal val="0"/>
              <c:showCatName val="1"/>
              <c:showSerName val="0"/>
              <c:showPercent val="1"/>
              <c:showBubbleSize val="0"/>
            </c:dLbl>
            <c:dLbl>
              <c:idx val="4"/>
              <c:numFmt formatCode="General"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spc="0" baseline="0">
                      <a:solidFill>
                        <a:schemeClr val="accent5"/>
                      </a:solidFill>
                      <a:latin typeface="+mn-lt"/>
                      <a:ea typeface="+mn-ea"/>
                      <a:cs typeface="+mn-cs"/>
                    </a:defRPr>
                  </a:pPr>
                  <a:endParaRPr lang="en-US"/>
                </a:p>
              </c:txPr>
              <c:dLblPos val="outEnd"/>
              <c:showLegendKey val="0"/>
              <c:showVal val="0"/>
              <c:showCatName val="1"/>
              <c:showSerName val="0"/>
              <c:showPercent val="1"/>
              <c:showBubbleSize val="0"/>
            </c:dLbl>
            <c:dLbl>
              <c:idx val="5"/>
              <c:numFmt formatCode="General"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spc="0" baseline="0">
                      <a:solidFill>
                        <a:schemeClr val="accent6"/>
                      </a:solidFill>
                      <a:latin typeface="+mn-lt"/>
                      <a:ea typeface="+mn-ea"/>
                      <a:cs typeface="+mn-cs"/>
                    </a:defRPr>
                  </a:pPr>
                  <a:endParaRPr lang="en-US"/>
                </a:p>
              </c:txPr>
              <c:dLblPos val="outEnd"/>
              <c:showLegendKey val="0"/>
              <c:showVal val="0"/>
              <c:showCatName val="1"/>
              <c:showSerName val="0"/>
              <c:showPercent val="1"/>
              <c:showBubbleSize val="0"/>
            </c:dLbl>
            <c:numFmt formatCode="General"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spc="0" baseline="0">
                    <a:solidFill>
                      <a:schemeClr val="accent1"/>
                    </a:solidFill>
                    <a:latin typeface="+mn-lt"/>
                    <a:ea typeface="+mn-ea"/>
                    <a:cs typeface="+mn-cs"/>
                  </a:defRPr>
                </a:pPr>
                <a:endParaRPr lang="en-US"/>
              </a:p>
            </c:txPr>
            <c:dLblPos val="outEnd"/>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Sheet1!$A$2:$A$7</c:f>
              <c:strCache>
                <c:ptCount val="6"/>
                <c:pt idx="0">
                  <c:v>1 Hour - 17</c:v>
                </c:pt>
                <c:pt idx="1">
                  <c:v>2 Hours - 79</c:v>
                </c:pt>
                <c:pt idx="2">
                  <c:v>3 Hours - 104</c:v>
                </c:pt>
                <c:pt idx="3">
                  <c:v>4 Hours - 262</c:v>
                </c:pt>
                <c:pt idx="4">
                  <c:v>5 Hours - 140</c:v>
                </c:pt>
                <c:pt idx="5">
                  <c:v>N/A - 90</c:v>
                </c:pt>
              </c:strCache>
            </c:strRef>
          </c:cat>
          <c:val>
            <c:numRef>
              <c:f>Sheet1!$B$2:$B$7</c:f>
              <c:numCache>
                <c:formatCode>General</c:formatCode>
                <c:ptCount val="6"/>
                <c:pt idx="0">
                  <c:v>17</c:v>
                </c:pt>
                <c:pt idx="1">
                  <c:v>79</c:v>
                </c:pt>
                <c:pt idx="2">
                  <c:v>104</c:v>
                </c:pt>
                <c:pt idx="3">
                  <c:v>262</c:v>
                </c:pt>
                <c:pt idx="4">
                  <c:v>140</c:v>
                </c:pt>
                <c:pt idx="5">
                  <c:v>90</c:v>
                </c:pt>
              </c:numCache>
            </c:numRef>
          </c:val>
        </c:ser>
        <c:dLbls>
          <c:dLblPos val="outEnd"/>
          <c:showLegendKey val="0"/>
          <c:showVal val="0"/>
          <c:showCatName val="1"/>
          <c:showSerName val="0"/>
          <c:showPercent val="0"/>
          <c:showBubbleSize val="0"/>
          <c:showLeaderLines val="1"/>
        </c:dLbls>
      </c:pie3D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0"/>
      <c:rotY val="0"/>
      <c:depthPercent val="60"/>
      <c:rAngAx val="0"/>
      <c:perspective val="100"/>
    </c:view3D>
    <c:floor>
      <c:thickness val="0"/>
      <c:spPr>
        <a:solidFill>
          <a:schemeClr val="lt1">
            <a:lumMod val="95000"/>
          </a:schemeClr>
        </a:solid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Sheet1!$B$1</c:f>
              <c:strCache>
                <c:ptCount val="1"/>
                <c:pt idx="0">
                  <c:v>Always</c:v>
                </c:pt>
              </c:strCache>
            </c:strRef>
          </c:tx>
          <c:spPr>
            <a:solidFill>
              <a:schemeClr val="accent1">
                <a:alpha val="85000"/>
              </a:schemeClr>
            </a:solidFill>
            <a:ln w="9525" cap="flat" cmpd="sng" algn="ctr">
              <a:solidFill>
                <a:schemeClr val="accent1">
                  <a:lumMod val="75000"/>
                </a:schemeClr>
              </a:solidFill>
              <a:round/>
            </a:ln>
            <a:effectLst/>
            <a:sp3d contourW="9525">
              <a:contourClr>
                <a:schemeClr val="accent1">
                  <a:lumMod val="75000"/>
                </a:schemeClr>
              </a:contourClr>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Sheet1!$A$2:$A$6</c:f>
              <c:strCache>
                <c:ptCount val="5"/>
                <c:pt idx="0">
                  <c:v>Required to stand for a long time</c:v>
                </c:pt>
                <c:pt idx="1">
                  <c:v>feet get so cold they hurt</c:v>
                </c:pt>
                <c:pt idx="2">
                  <c:v>Difficult to perform tasks, Gate Reset, Write, etc.</c:v>
                </c:pt>
                <c:pt idx="3">
                  <c:v>Do your fingers/toes go numb</c:v>
                </c:pt>
                <c:pt idx="4">
                  <c:v>Freezing wind blowing through your workplace</c:v>
                </c:pt>
              </c:strCache>
            </c:strRef>
          </c:cat>
          <c:val>
            <c:numRef>
              <c:f>Sheet1!$B$2:$B$6</c:f>
              <c:numCache>
                <c:formatCode>General</c:formatCode>
                <c:ptCount val="5"/>
                <c:pt idx="0">
                  <c:v>249</c:v>
                </c:pt>
                <c:pt idx="1">
                  <c:v>194</c:v>
                </c:pt>
                <c:pt idx="2">
                  <c:v>191</c:v>
                </c:pt>
                <c:pt idx="3">
                  <c:v>149</c:v>
                </c:pt>
                <c:pt idx="4">
                  <c:v>232</c:v>
                </c:pt>
              </c:numCache>
            </c:numRef>
          </c:val>
        </c:ser>
        <c:ser>
          <c:idx val="1"/>
          <c:order val="1"/>
          <c:tx>
            <c:strRef>
              <c:f>Sheet1!$C$1</c:f>
              <c:strCache>
                <c:ptCount val="1"/>
                <c:pt idx="0">
                  <c:v>Sometimes</c:v>
                </c:pt>
              </c:strCache>
            </c:strRef>
          </c:tx>
          <c:spPr>
            <a:solidFill>
              <a:schemeClr val="accent2">
                <a:alpha val="85000"/>
              </a:schemeClr>
            </a:solidFill>
            <a:ln w="9525" cap="flat" cmpd="sng" algn="ctr">
              <a:solidFill>
                <a:schemeClr val="accent2">
                  <a:lumMod val="75000"/>
                </a:schemeClr>
              </a:solidFill>
              <a:round/>
            </a:ln>
            <a:effectLst/>
            <a:sp3d contourW="9525">
              <a:contourClr>
                <a:schemeClr val="accent2">
                  <a:lumMod val="75000"/>
                </a:schemeClr>
              </a:contourClr>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Sheet1!$A$2:$A$6</c:f>
              <c:strCache>
                <c:ptCount val="5"/>
                <c:pt idx="0">
                  <c:v>Required to stand for a long time</c:v>
                </c:pt>
                <c:pt idx="1">
                  <c:v>feet get so cold they hurt</c:v>
                </c:pt>
                <c:pt idx="2">
                  <c:v>Difficult to perform tasks, Gate Reset, Write, etc.</c:v>
                </c:pt>
                <c:pt idx="3">
                  <c:v>Do your fingers/toes go numb</c:v>
                </c:pt>
                <c:pt idx="4">
                  <c:v>Freezing wind blowing through your workplace</c:v>
                </c:pt>
              </c:strCache>
            </c:strRef>
          </c:cat>
          <c:val>
            <c:numRef>
              <c:f>Sheet1!$C$2:$C$6</c:f>
              <c:numCache>
                <c:formatCode>General</c:formatCode>
                <c:ptCount val="5"/>
                <c:pt idx="0">
                  <c:v>102</c:v>
                </c:pt>
                <c:pt idx="1">
                  <c:v>148</c:v>
                </c:pt>
                <c:pt idx="2">
                  <c:v>156</c:v>
                </c:pt>
                <c:pt idx="3">
                  <c:v>183</c:v>
                </c:pt>
                <c:pt idx="4">
                  <c:v>121</c:v>
                </c:pt>
              </c:numCache>
            </c:numRef>
          </c:val>
        </c:ser>
        <c:ser>
          <c:idx val="2"/>
          <c:order val="2"/>
          <c:tx>
            <c:strRef>
              <c:f>Sheet1!$D$1</c:f>
              <c:strCache>
                <c:ptCount val="1"/>
                <c:pt idx="0">
                  <c:v>Never</c:v>
                </c:pt>
              </c:strCache>
            </c:strRef>
          </c:tx>
          <c:spPr>
            <a:solidFill>
              <a:schemeClr val="accent3">
                <a:alpha val="85000"/>
              </a:schemeClr>
            </a:solidFill>
            <a:ln w="9525" cap="flat" cmpd="sng" algn="ctr">
              <a:solidFill>
                <a:schemeClr val="accent3">
                  <a:lumMod val="75000"/>
                </a:schemeClr>
              </a:solidFill>
              <a:round/>
            </a:ln>
            <a:effectLst/>
            <a:sp3d contourW="9525">
              <a:contourClr>
                <a:schemeClr val="accent3">
                  <a:lumMod val="75000"/>
                </a:schemeClr>
              </a:contourClr>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Sheet1!$A$2:$A$6</c:f>
              <c:strCache>
                <c:ptCount val="5"/>
                <c:pt idx="0">
                  <c:v>Required to stand for a long time</c:v>
                </c:pt>
                <c:pt idx="1">
                  <c:v>feet get so cold they hurt</c:v>
                </c:pt>
                <c:pt idx="2">
                  <c:v>Difficult to perform tasks, Gate Reset, Write, etc.</c:v>
                </c:pt>
                <c:pt idx="3">
                  <c:v>Do your fingers/toes go numb</c:v>
                </c:pt>
                <c:pt idx="4">
                  <c:v>Freezing wind blowing through your workplace</c:v>
                </c:pt>
              </c:strCache>
            </c:strRef>
          </c:cat>
          <c:val>
            <c:numRef>
              <c:f>Sheet1!$D$2:$D$6</c:f>
              <c:numCache>
                <c:formatCode>General</c:formatCode>
                <c:ptCount val="5"/>
                <c:pt idx="0">
                  <c:v>2</c:v>
                </c:pt>
                <c:pt idx="1">
                  <c:v>11</c:v>
                </c:pt>
                <c:pt idx="2">
                  <c:v>6</c:v>
                </c:pt>
                <c:pt idx="3">
                  <c:v>21</c:v>
                </c:pt>
                <c:pt idx="4">
                  <c:v>0</c:v>
                </c:pt>
              </c:numCache>
            </c:numRef>
          </c:val>
        </c:ser>
        <c:dLbls>
          <c:showLegendKey val="0"/>
          <c:showVal val="1"/>
          <c:showCatName val="0"/>
          <c:showSerName val="0"/>
          <c:showPercent val="0"/>
          <c:showBubbleSize val="0"/>
        </c:dLbls>
        <c:gapWidth val="65"/>
        <c:shape val="cylinder"/>
        <c:axId val="176904296"/>
        <c:axId val="176904688"/>
        <c:axId val="0"/>
      </c:bar3DChart>
      <c:catAx>
        <c:axId val="176904296"/>
        <c:scaling>
          <c:orientation val="minMax"/>
        </c:scaling>
        <c:delete val="0"/>
        <c:axPos val="b"/>
        <c:numFmt formatCode="General" sourceLinked="0"/>
        <c:majorTickMark val="out"/>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197" b="0" i="0" u="none" strike="noStrike" kern="1200" cap="all" baseline="0">
                <a:solidFill>
                  <a:schemeClr val="dk1">
                    <a:lumMod val="75000"/>
                    <a:lumOff val="25000"/>
                  </a:schemeClr>
                </a:solidFill>
                <a:latin typeface="+mn-lt"/>
                <a:ea typeface="+mn-ea"/>
                <a:cs typeface="+mn-cs"/>
              </a:defRPr>
            </a:pPr>
            <a:endParaRPr lang="en-US"/>
          </a:p>
        </c:txPr>
        <c:crossAx val="176904688"/>
        <c:crosses val="autoZero"/>
        <c:auto val="1"/>
        <c:lblAlgn val="ctr"/>
        <c:lblOffset val="100"/>
        <c:noMultiLvlLbl val="0"/>
      </c:catAx>
      <c:valAx>
        <c:axId val="176904688"/>
        <c:scaling>
          <c:orientation val="minMax"/>
        </c:scaling>
        <c:delete val="1"/>
        <c:axPos val="l"/>
        <c:majorGridlines>
          <c:spPr>
            <a:ln w="9525" cap="flat" cmpd="sng" algn="ctr">
              <a:solidFill>
                <a:schemeClr val="dk1">
                  <a:lumMod val="15000"/>
                  <a:lumOff val="85000"/>
                </a:schemeClr>
              </a:solidFill>
              <a:round/>
            </a:ln>
            <a:effectLst/>
          </c:spPr>
        </c:majorGridlines>
        <c:numFmt formatCode="General" sourceLinked="1"/>
        <c:majorTickMark val="out"/>
        <c:minorTickMark val="none"/>
        <c:tickLblPos val="nextTo"/>
        <c:crossAx val="176904296"/>
        <c:crosses val="autoZero"/>
        <c:crossBetween val="between"/>
        <c:majorUnit val="1"/>
      </c:valAx>
      <c:spPr>
        <a:noFill/>
        <a:ln>
          <a:noFill/>
        </a:ln>
        <a:effectLst/>
      </c:spPr>
    </c:plotArea>
    <c:legend>
      <c:legendPos val="b"/>
      <c:layout/>
      <c:overlay val="0"/>
      <c:spPr>
        <a:solidFill>
          <a:schemeClr val="lt1">
            <a:lumMod val="95000"/>
            <a:alpha val="39000"/>
          </a:schemeClr>
        </a:solidFill>
        <a:ln>
          <a:noFill/>
        </a:ln>
        <a:effectLst/>
      </c:spPr>
      <c:txPr>
        <a:bodyPr rot="0" spcFirstLastPara="1" vertOverflow="ellipsis" vert="horz" wrap="square" anchor="ctr" anchorCtr="1"/>
        <a:lstStyle/>
        <a:p>
          <a:pPr>
            <a:defRPr sz="2000" b="1"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0"/>
      <c:rotY val="0"/>
      <c:depthPercent val="60"/>
      <c:rAngAx val="0"/>
      <c:perspective val="100"/>
    </c:view3D>
    <c:floor>
      <c:thickness val="0"/>
      <c:spPr>
        <a:solidFill>
          <a:schemeClr val="lt1">
            <a:lumMod val="95000"/>
          </a:schemeClr>
        </a:solid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Sheet1!$B$1</c:f>
              <c:strCache>
                <c:ptCount val="1"/>
                <c:pt idx="0">
                  <c:v>Yes</c:v>
                </c:pt>
              </c:strCache>
            </c:strRef>
          </c:tx>
          <c:spPr>
            <a:solidFill>
              <a:schemeClr val="accent1">
                <a:alpha val="85000"/>
              </a:schemeClr>
            </a:solidFill>
            <a:ln w="9525" cap="flat" cmpd="sng" algn="ctr">
              <a:solidFill>
                <a:schemeClr val="accent1">
                  <a:lumMod val="75000"/>
                </a:schemeClr>
              </a:solidFill>
              <a:round/>
            </a:ln>
            <a:effectLst/>
            <a:sp3d contourW="9525">
              <a:contourClr>
                <a:schemeClr val="accent1">
                  <a:lumMod val="75000"/>
                </a:schemeClr>
              </a:contourClr>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Sheet1!$A$2:$A$6</c:f>
              <c:strCache>
                <c:ptCount val="5"/>
                <c:pt idx="0">
                  <c:v>Find it difficult to concentrate</c:v>
                </c:pt>
                <c:pt idx="1">
                  <c:v>Difficult to carry out normal duties</c:v>
                </c:pt>
                <c:pt idx="2">
                  <c:v>Difficult to make quick decisions</c:v>
                </c:pt>
                <c:pt idx="3">
                  <c:v>Feel irritable</c:v>
                </c:pt>
                <c:pt idx="4">
                  <c:v>Health, Safety &amp; Welfare is compromised</c:v>
                </c:pt>
              </c:strCache>
            </c:strRef>
          </c:cat>
          <c:val>
            <c:numRef>
              <c:f>Sheet1!$B$2:$B$6</c:f>
              <c:numCache>
                <c:formatCode>General</c:formatCode>
                <c:ptCount val="5"/>
                <c:pt idx="0">
                  <c:v>271</c:v>
                </c:pt>
                <c:pt idx="1">
                  <c:v>287</c:v>
                </c:pt>
                <c:pt idx="2">
                  <c:v>241</c:v>
                </c:pt>
                <c:pt idx="3">
                  <c:v>319</c:v>
                </c:pt>
                <c:pt idx="4">
                  <c:v>324</c:v>
                </c:pt>
              </c:numCache>
            </c:numRef>
          </c:val>
        </c:ser>
        <c:ser>
          <c:idx val="1"/>
          <c:order val="1"/>
          <c:tx>
            <c:strRef>
              <c:f>Sheet1!$C$1</c:f>
              <c:strCache>
                <c:ptCount val="1"/>
                <c:pt idx="0">
                  <c:v>No</c:v>
                </c:pt>
              </c:strCache>
            </c:strRef>
          </c:tx>
          <c:spPr>
            <a:solidFill>
              <a:schemeClr val="accent2">
                <a:alpha val="85000"/>
              </a:schemeClr>
            </a:solidFill>
            <a:ln w="9525" cap="flat" cmpd="sng" algn="ctr">
              <a:solidFill>
                <a:schemeClr val="accent2">
                  <a:lumMod val="75000"/>
                </a:schemeClr>
              </a:solidFill>
              <a:round/>
            </a:ln>
            <a:effectLst/>
            <a:sp3d contourW="9525">
              <a:contourClr>
                <a:schemeClr val="accent2">
                  <a:lumMod val="75000"/>
                </a:schemeClr>
              </a:contourClr>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Sheet1!$A$2:$A$6</c:f>
              <c:strCache>
                <c:ptCount val="5"/>
                <c:pt idx="0">
                  <c:v>Find it difficult to concentrate</c:v>
                </c:pt>
                <c:pt idx="1">
                  <c:v>Difficult to carry out normal duties</c:v>
                </c:pt>
                <c:pt idx="2">
                  <c:v>Difficult to make quick decisions</c:v>
                </c:pt>
                <c:pt idx="3">
                  <c:v>Feel irritable</c:v>
                </c:pt>
                <c:pt idx="4">
                  <c:v>Health, Safety &amp; Welfare is compromised</c:v>
                </c:pt>
              </c:strCache>
            </c:strRef>
          </c:cat>
          <c:val>
            <c:numRef>
              <c:f>Sheet1!$C$2:$C$6</c:f>
              <c:numCache>
                <c:formatCode>General</c:formatCode>
                <c:ptCount val="5"/>
                <c:pt idx="0">
                  <c:v>74</c:v>
                </c:pt>
                <c:pt idx="1">
                  <c:v>58</c:v>
                </c:pt>
                <c:pt idx="2">
                  <c:v>100</c:v>
                </c:pt>
                <c:pt idx="3">
                  <c:v>32</c:v>
                </c:pt>
                <c:pt idx="4">
                  <c:v>17</c:v>
                </c:pt>
              </c:numCache>
            </c:numRef>
          </c:val>
        </c:ser>
        <c:ser>
          <c:idx val="2"/>
          <c:order val="2"/>
          <c:tx>
            <c:strRef>
              <c:f>Sheet1!$D$1</c:f>
              <c:strCache>
                <c:ptCount val="1"/>
                <c:pt idx="0">
                  <c:v>N/A</c:v>
                </c:pt>
              </c:strCache>
            </c:strRef>
          </c:tx>
          <c:spPr>
            <a:solidFill>
              <a:schemeClr val="accent3">
                <a:alpha val="85000"/>
              </a:schemeClr>
            </a:solidFill>
            <a:ln w="9525" cap="flat" cmpd="sng" algn="ctr">
              <a:solidFill>
                <a:schemeClr val="accent3">
                  <a:lumMod val="75000"/>
                </a:schemeClr>
              </a:solidFill>
              <a:round/>
            </a:ln>
            <a:effectLst/>
            <a:sp3d contourW="9525">
              <a:contourClr>
                <a:schemeClr val="accent3">
                  <a:lumMod val="75000"/>
                </a:schemeClr>
              </a:contourClr>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Sheet1!$A$2:$A$6</c:f>
              <c:strCache>
                <c:ptCount val="5"/>
                <c:pt idx="0">
                  <c:v>Find it difficult to concentrate</c:v>
                </c:pt>
                <c:pt idx="1">
                  <c:v>Difficult to carry out normal duties</c:v>
                </c:pt>
                <c:pt idx="2">
                  <c:v>Difficult to make quick decisions</c:v>
                </c:pt>
                <c:pt idx="3">
                  <c:v>Feel irritable</c:v>
                </c:pt>
                <c:pt idx="4">
                  <c:v>Health, Safety &amp; Welfare is compromised</c:v>
                </c:pt>
              </c:strCache>
            </c:strRef>
          </c:cat>
          <c:val>
            <c:numRef>
              <c:f>Sheet1!$D$2:$D$6</c:f>
              <c:numCache>
                <c:formatCode>General</c:formatCode>
                <c:ptCount val="5"/>
                <c:pt idx="0">
                  <c:v>8</c:v>
                </c:pt>
                <c:pt idx="1">
                  <c:v>8</c:v>
                </c:pt>
                <c:pt idx="2">
                  <c:v>12</c:v>
                </c:pt>
                <c:pt idx="3">
                  <c:v>2</c:v>
                </c:pt>
                <c:pt idx="4">
                  <c:v>11</c:v>
                </c:pt>
              </c:numCache>
            </c:numRef>
          </c:val>
        </c:ser>
        <c:dLbls>
          <c:showLegendKey val="0"/>
          <c:showVal val="1"/>
          <c:showCatName val="0"/>
          <c:showSerName val="0"/>
          <c:showPercent val="0"/>
          <c:showBubbleSize val="0"/>
        </c:dLbls>
        <c:gapWidth val="65"/>
        <c:shape val="cylinder"/>
        <c:axId val="231726304"/>
        <c:axId val="231726696"/>
        <c:axId val="0"/>
      </c:bar3DChart>
      <c:catAx>
        <c:axId val="231726304"/>
        <c:scaling>
          <c:orientation val="minMax"/>
        </c:scaling>
        <c:delete val="0"/>
        <c:axPos val="b"/>
        <c:numFmt formatCode="General" sourceLinked="0"/>
        <c:majorTickMark val="out"/>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197" b="0" i="0" u="none" strike="noStrike" kern="1200" cap="all" baseline="0">
                <a:solidFill>
                  <a:schemeClr val="dk1">
                    <a:lumMod val="75000"/>
                    <a:lumOff val="25000"/>
                  </a:schemeClr>
                </a:solidFill>
                <a:latin typeface="+mn-lt"/>
                <a:ea typeface="+mn-ea"/>
                <a:cs typeface="+mn-cs"/>
              </a:defRPr>
            </a:pPr>
            <a:endParaRPr lang="en-US"/>
          </a:p>
        </c:txPr>
        <c:crossAx val="231726696"/>
        <c:crosses val="autoZero"/>
        <c:auto val="1"/>
        <c:lblAlgn val="ctr"/>
        <c:lblOffset val="100"/>
        <c:noMultiLvlLbl val="0"/>
      </c:catAx>
      <c:valAx>
        <c:axId val="231726696"/>
        <c:scaling>
          <c:orientation val="minMax"/>
        </c:scaling>
        <c:delete val="1"/>
        <c:axPos val="l"/>
        <c:majorGridlines>
          <c:spPr>
            <a:ln w="9525" cap="flat" cmpd="sng" algn="ctr">
              <a:solidFill>
                <a:schemeClr val="dk1">
                  <a:lumMod val="15000"/>
                  <a:lumOff val="85000"/>
                </a:schemeClr>
              </a:solidFill>
              <a:round/>
            </a:ln>
            <a:effectLst/>
          </c:spPr>
        </c:majorGridlines>
        <c:numFmt formatCode="General" sourceLinked="1"/>
        <c:majorTickMark val="out"/>
        <c:minorTickMark val="none"/>
        <c:tickLblPos val="nextTo"/>
        <c:crossAx val="231726304"/>
        <c:crosses val="autoZero"/>
        <c:crossBetween val="between"/>
        <c:majorUnit val="1"/>
      </c:valAx>
      <c:spPr>
        <a:noFill/>
        <a:ln>
          <a:noFill/>
        </a:ln>
        <a:effectLst/>
      </c:spPr>
    </c:plotArea>
    <c:legend>
      <c:legendPos val="b"/>
      <c:layout/>
      <c:overlay val="0"/>
      <c:spPr>
        <a:solidFill>
          <a:schemeClr val="lt1">
            <a:lumMod val="95000"/>
            <a:alpha val="39000"/>
          </a:schemeClr>
        </a:solidFill>
        <a:ln>
          <a:noFill/>
        </a:ln>
        <a:effectLst/>
      </c:spPr>
      <c:txPr>
        <a:bodyPr rot="0" spcFirstLastPara="1" vertOverflow="ellipsis" vert="horz" wrap="square" anchor="ctr" anchorCtr="1"/>
        <a:lstStyle/>
        <a:p>
          <a:pPr>
            <a:defRPr sz="2400" b="1"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hPercent val="65"/>
      <c:rotY val="19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13532254480459885"/>
          <c:y val="9.9431455042735435E-3"/>
          <c:w val="0.70896774712976829"/>
          <c:h val="0.8236203750118366"/>
        </c:manualLayout>
      </c:layout>
      <c:pie3DChart>
        <c:varyColors val="1"/>
        <c:ser>
          <c:idx val="0"/>
          <c:order val="0"/>
          <c:tx>
            <c:strRef>
              <c:f>Sheet1!$B$1</c:f>
              <c:strCache>
                <c:ptCount val="1"/>
                <c:pt idx="0">
                  <c:v>Column1</c:v>
                </c:pt>
              </c:strCache>
            </c:strRef>
          </c:tx>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3"/>
            <c:bubble3D val="0"/>
            <c:spPr>
              <a:solidFill>
                <a:schemeClr val="accent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4"/>
            <c:bubble3D val="0"/>
            <c:spPr>
              <a:solidFill>
                <a:schemeClr val="accent5"/>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5"/>
            <c:bubble3D val="0"/>
            <c:spPr>
              <a:solidFill>
                <a:schemeClr val="accent6"/>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Lbls>
            <c:dLbl>
              <c:idx val="0"/>
              <c:numFmt formatCode="General"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spc="0" baseline="0">
                      <a:solidFill>
                        <a:schemeClr val="accent1"/>
                      </a:solidFill>
                      <a:latin typeface="+mn-lt"/>
                      <a:ea typeface="+mn-ea"/>
                      <a:cs typeface="+mn-cs"/>
                    </a:defRPr>
                  </a:pPr>
                  <a:endParaRPr lang="en-US"/>
                </a:p>
              </c:txPr>
              <c:dLblPos val="outEnd"/>
              <c:showLegendKey val="0"/>
              <c:showVal val="0"/>
              <c:showCatName val="1"/>
              <c:showSerName val="0"/>
              <c:showPercent val="1"/>
              <c:showBubbleSize val="0"/>
            </c:dLbl>
            <c:dLbl>
              <c:idx val="1"/>
              <c:numFmt formatCode="General"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spc="0" baseline="0">
                      <a:solidFill>
                        <a:schemeClr val="accent2"/>
                      </a:solidFill>
                      <a:latin typeface="+mn-lt"/>
                      <a:ea typeface="+mn-ea"/>
                      <a:cs typeface="+mn-cs"/>
                    </a:defRPr>
                  </a:pPr>
                  <a:endParaRPr lang="en-US"/>
                </a:p>
              </c:txPr>
              <c:dLblPos val="outEnd"/>
              <c:showLegendKey val="0"/>
              <c:showVal val="0"/>
              <c:showCatName val="1"/>
              <c:showSerName val="0"/>
              <c:showPercent val="1"/>
              <c:showBubbleSize val="0"/>
            </c:dLbl>
            <c:dLbl>
              <c:idx val="2"/>
              <c:numFmt formatCode="General"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spc="0" baseline="0">
                      <a:solidFill>
                        <a:schemeClr val="accent3"/>
                      </a:solidFill>
                      <a:latin typeface="+mn-lt"/>
                      <a:ea typeface="+mn-ea"/>
                      <a:cs typeface="+mn-cs"/>
                    </a:defRPr>
                  </a:pPr>
                  <a:endParaRPr lang="en-US"/>
                </a:p>
              </c:txPr>
              <c:dLblPos val="outEnd"/>
              <c:showLegendKey val="0"/>
              <c:showVal val="0"/>
              <c:showCatName val="1"/>
              <c:showSerName val="0"/>
              <c:showPercent val="1"/>
              <c:showBubbleSize val="0"/>
            </c:dLbl>
            <c:dLbl>
              <c:idx val="3"/>
              <c:numFmt formatCode="General"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spc="0" baseline="0">
                      <a:solidFill>
                        <a:schemeClr val="accent4"/>
                      </a:solidFill>
                      <a:latin typeface="+mn-lt"/>
                      <a:ea typeface="+mn-ea"/>
                      <a:cs typeface="+mn-cs"/>
                    </a:defRPr>
                  </a:pPr>
                  <a:endParaRPr lang="en-US"/>
                </a:p>
              </c:txPr>
              <c:dLblPos val="outEnd"/>
              <c:showLegendKey val="0"/>
              <c:showVal val="0"/>
              <c:showCatName val="1"/>
              <c:showSerName val="0"/>
              <c:showPercent val="1"/>
              <c:showBubbleSize val="0"/>
            </c:dLbl>
            <c:dLbl>
              <c:idx val="4"/>
              <c:numFmt formatCode="General"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spc="0" baseline="0">
                      <a:solidFill>
                        <a:schemeClr val="accent5"/>
                      </a:solidFill>
                      <a:latin typeface="+mn-lt"/>
                      <a:ea typeface="+mn-ea"/>
                      <a:cs typeface="+mn-cs"/>
                    </a:defRPr>
                  </a:pPr>
                  <a:endParaRPr lang="en-US"/>
                </a:p>
              </c:txPr>
              <c:dLblPos val="outEnd"/>
              <c:showLegendKey val="0"/>
              <c:showVal val="0"/>
              <c:showCatName val="1"/>
              <c:showSerName val="0"/>
              <c:showPercent val="1"/>
              <c:showBubbleSize val="0"/>
            </c:dLbl>
            <c:dLbl>
              <c:idx val="5"/>
              <c:numFmt formatCode="General"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spc="0" baseline="0">
                      <a:solidFill>
                        <a:schemeClr val="accent6"/>
                      </a:solidFill>
                      <a:latin typeface="+mn-lt"/>
                      <a:ea typeface="+mn-ea"/>
                      <a:cs typeface="+mn-cs"/>
                    </a:defRPr>
                  </a:pPr>
                  <a:endParaRPr lang="en-US"/>
                </a:p>
              </c:txPr>
              <c:dLblPos val="outEnd"/>
              <c:showLegendKey val="0"/>
              <c:showVal val="0"/>
              <c:showCatName val="1"/>
              <c:showSerName val="0"/>
              <c:showPercent val="1"/>
              <c:showBubbleSize val="0"/>
            </c:dLbl>
            <c:numFmt formatCode="General"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spc="0" baseline="0">
                    <a:solidFill>
                      <a:schemeClr val="accent1"/>
                    </a:solidFill>
                    <a:latin typeface="+mn-lt"/>
                    <a:ea typeface="+mn-ea"/>
                    <a:cs typeface="+mn-cs"/>
                  </a:defRPr>
                </a:pPr>
                <a:endParaRPr lang="en-US"/>
              </a:p>
            </c:txPr>
            <c:dLblPos val="outEnd"/>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Sheet1!$A$2:$A$7</c:f>
              <c:strCache>
                <c:ptCount val="6"/>
                <c:pt idx="0">
                  <c:v>1 Hour - 6</c:v>
                </c:pt>
                <c:pt idx="1">
                  <c:v>2 Hours - 49</c:v>
                </c:pt>
                <c:pt idx="2">
                  <c:v>3 Hours - 54</c:v>
                </c:pt>
                <c:pt idx="3">
                  <c:v>4 Hours - 159</c:v>
                </c:pt>
                <c:pt idx="4">
                  <c:v>5 Hours - 65</c:v>
                </c:pt>
                <c:pt idx="5">
                  <c:v>N/A - 19</c:v>
                </c:pt>
              </c:strCache>
            </c:strRef>
          </c:cat>
          <c:val>
            <c:numRef>
              <c:f>Sheet1!$B$2:$B$7</c:f>
              <c:numCache>
                <c:formatCode>General</c:formatCode>
                <c:ptCount val="6"/>
                <c:pt idx="0">
                  <c:v>6</c:v>
                </c:pt>
                <c:pt idx="1">
                  <c:v>49</c:v>
                </c:pt>
                <c:pt idx="2">
                  <c:v>54</c:v>
                </c:pt>
                <c:pt idx="3">
                  <c:v>159</c:v>
                </c:pt>
                <c:pt idx="4">
                  <c:v>65</c:v>
                </c:pt>
                <c:pt idx="5">
                  <c:v>19</c:v>
                </c:pt>
              </c:numCache>
            </c:numRef>
          </c:val>
        </c:ser>
        <c:dLbls>
          <c:dLblPos val="outEnd"/>
          <c:showLegendKey val="0"/>
          <c:showVal val="0"/>
          <c:showCatName val="1"/>
          <c:showSerName val="0"/>
          <c:showPercent val="0"/>
          <c:showBubbleSize val="0"/>
          <c:showLeaderLines val="1"/>
        </c:dLbls>
      </c:pie3D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0"/>
      <c:rotY val="0"/>
      <c:depthPercent val="60"/>
      <c:rAngAx val="0"/>
      <c:perspective val="100"/>
    </c:view3D>
    <c:floor>
      <c:thickness val="0"/>
      <c:spPr>
        <a:solidFill>
          <a:schemeClr val="lt1">
            <a:lumMod val="95000"/>
          </a:schemeClr>
        </a:solid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Sheet1!$B$1</c:f>
              <c:strCache>
                <c:ptCount val="1"/>
                <c:pt idx="0">
                  <c:v>Always</c:v>
                </c:pt>
              </c:strCache>
            </c:strRef>
          </c:tx>
          <c:spPr>
            <a:solidFill>
              <a:schemeClr val="accent1">
                <a:alpha val="85000"/>
              </a:schemeClr>
            </a:solidFill>
            <a:ln w="9525" cap="flat" cmpd="sng" algn="ctr">
              <a:solidFill>
                <a:schemeClr val="accent1">
                  <a:lumMod val="75000"/>
                </a:schemeClr>
              </a:solidFill>
              <a:round/>
            </a:ln>
            <a:effectLst/>
            <a:sp3d contourW="9525">
              <a:contourClr>
                <a:schemeClr val="accent1">
                  <a:lumMod val="75000"/>
                </a:schemeClr>
              </a:contourClr>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Sheet1!$A$2:$A$6</c:f>
              <c:strCache>
                <c:ptCount val="5"/>
                <c:pt idx="0">
                  <c:v>Required to stand for a long time</c:v>
                </c:pt>
                <c:pt idx="1">
                  <c:v>Feet get so cold they hurt</c:v>
                </c:pt>
                <c:pt idx="2">
                  <c:v>Difficult to perform tasks, Gate Reset, Write, etc.</c:v>
                </c:pt>
                <c:pt idx="3">
                  <c:v>Do your fingers/toes go numb</c:v>
                </c:pt>
                <c:pt idx="4">
                  <c:v>Freezing wind blowing through  your workplace</c:v>
                </c:pt>
              </c:strCache>
            </c:strRef>
          </c:cat>
          <c:val>
            <c:numRef>
              <c:f>Sheet1!$B$2:$B$6</c:f>
              <c:numCache>
                <c:formatCode>General</c:formatCode>
                <c:ptCount val="5"/>
                <c:pt idx="0">
                  <c:v>39</c:v>
                </c:pt>
                <c:pt idx="1">
                  <c:v>64</c:v>
                </c:pt>
                <c:pt idx="2">
                  <c:v>72</c:v>
                </c:pt>
                <c:pt idx="3">
                  <c:v>52</c:v>
                </c:pt>
                <c:pt idx="4">
                  <c:v>118</c:v>
                </c:pt>
              </c:numCache>
            </c:numRef>
          </c:val>
        </c:ser>
        <c:ser>
          <c:idx val="1"/>
          <c:order val="1"/>
          <c:tx>
            <c:strRef>
              <c:f>Sheet1!$C$1</c:f>
              <c:strCache>
                <c:ptCount val="1"/>
                <c:pt idx="0">
                  <c:v>Sometimes</c:v>
                </c:pt>
              </c:strCache>
            </c:strRef>
          </c:tx>
          <c:spPr>
            <a:solidFill>
              <a:schemeClr val="accent2">
                <a:alpha val="85000"/>
              </a:schemeClr>
            </a:solidFill>
            <a:ln w="9525" cap="flat" cmpd="sng" algn="ctr">
              <a:solidFill>
                <a:schemeClr val="accent2">
                  <a:lumMod val="75000"/>
                </a:schemeClr>
              </a:solidFill>
              <a:round/>
            </a:ln>
            <a:effectLst/>
            <a:sp3d contourW="9525">
              <a:contourClr>
                <a:schemeClr val="accent2">
                  <a:lumMod val="75000"/>
                </a:schemeClr>
              </a:contourClr>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Sheet1!$A$2:$A$6</c:f>
              <c:strCache>
                <c:ptCount val="5"/>
                <c:pt idx="0">
                  <c:v>Required to stand for a long time</c:v>
                </c:pt>
                <c:pt idx="1">
                  <c:v>Feet get so cold they hurt</c:v>
                </c:pt>
                <c:pt idx="2">
                  <c:v>Difficult to perform tasks, Gate Reset, Write, etc.</c:v>
                </c:pt>
                <c:pt idx="3">
                  <c:v>Do your fingers/toes go numb</c:v>
                </c:pt>
                <c:pt idx="4">
                  <c:v>Freezing wind blowing through  your workplace</c:v>
                </c:pt>
              </c:strCache>
            </c:strRef>
          </c:cat>
          <c:val>
            <c:numRef>
              <c:f>Sheet1!$C$2:$C$6</c:f>
              <c:numCache>
                <c:formatCode>General</c:formatCode>
                <c:ptCount val="5"/>
                <c:pt idx="0">
                  <c:v>181</c:v>
                </c:pt>
                <c:pt idx="1">
                  <c:v>134</c:v>
                </c:pt>
                <c:pt idx="2">
                  <c:v>141</c:v>
                </c:pt>
                <c:pt idx="3">
                  <c:v>137</c:v>
                </c:pt>
                <c:pt idx="4">
                  <c:v>98</c:v>
                </c:pt>
              </c:numCache>
            </c:numRef>
          </c:val>
        </c:ser>
        <c:ser>
          <c:idx val="2"/>
          <c:order val="2"/>
          <c:tx>
            <c:strRef>
              <c:f>Sheet1!$D$1</c:f>
              <c:strCache>
                <c:ptCount val="1"/>
                <c:pt idx="0">
                  <c:v>Never</c:v>
                </c:pt>
              </c:strCache>
            </c:strRef>
          </c:tx>
          <c:spPr>
            <a:solidFill>
              <a:schemeClr val="accent3">
                <a:alpha val="85000"/>
              </a:schemeClr>
            </a:solidFill>
            <a:ln w="9525" cap="flat" cmpd="sng" algn="ctr">
              <a:solidFill>
                <a:schemeClr val="accent3">
                  <a:lumMod val="75000"/>
                </a:schemeClr>
              </a:solidFill>
              <a:round/>
            </a:ln>
            <a:effectLst/>
            <a:sp3d contourW="9525">
              <a:contourClr>
                <a:schemeClr val="accent3">
                  <a:lumMod val="75000"/>
                </a:schemeClr>
              </a:contourClr>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Sheet1!$A$2:$A$6</c:f>
              <c:strCache>
                <c:ptCount val="5"/>
                <c:pt idx="0">
                  <c:v>Required to stand for a long time</c:v>
                </c:pt>
                <c:pt idx="1">
                  <c:v>Feet get so cold they hurt</c:v>
                </c:pt>
                <c:pt idx="2">
                  <c:v>Difficult to perform tasks, Gate Reset, Write, etc.</c:v>
                </c:pt>
                <c:pt idx="3">
                  <c:v>Do your fingers/toes go numb</c:v>
                </c:pt>
                <c:pt idx="4">
                  <c:v>Freezing wind blowing through  your workplace</c:v>
                </c:pt>
              </c:strCache>
            </c:strRef>
          </c:cat>
          <c:val>
            <c:numRef>
              <c:f>Sheet1!$D$2:$D$6</c:f>
              <c:numCache>
                <c:formatCode>General</c:formatCode>
                <c:ptCount val="5"/>
                <c:pt idx="0">
                  <c:v>1</c:v>
                </c:pt>
                <c:pt idx="1">
                  <c:v>23</c:v>
                </c:pt>
                <c:pt idx="2">
                  <c:v>8</c:v>
                </c:pt>
                <c:pt idx="3">
                  <c:v>32</c:v>
                </c:pt>
                <c:pt idx="4">
                  <c:v>5</c:v>
                </c:pt>
              </c:numCache>
            </c:numRef>
          </c:val>
        </c:ser>
        <c:dLbls>
          <c:showLegendKey val="0"/>
          <c:showVal val="1"/>
          <c:showCatName val="0"/>
          <c:showSerName val="0"/>
          <c:showPercent val="0"/>
          <c:showBubbleSize val="0"/>
        </c:dLbls>
        <c:gapWidth val="65"/>
        <c:shape val="cylinder"/>
        <c:axId val="231729048"/>
        <c:axId val="231729440"/>
        <c:axId val="0"/>
      </c:bar3DChart>
      <c:catAx>
        <c:axId val="231729048"/>
        <c:scaling>
          <c:orientation val="minMax"/>
        </c:scaling>
        <c:delete val="0"/>
        <c:axPos val="b"/>
        <c:numFmt formatCode="General" sourceLinked="0"/>
        <c:majorTickMark val="out"/>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197" b="0" i="0" u="none" strike="noStrike" kern="1200" cap="all" baseline="0">
                <a:solidFill>
                  <a:schemeClr val="dk1">
                    <a:lumMod val="75000"/>
                    <a:lumOff val="25000"/>
                  </a:schemeClr>
                </a:solidFill>
                <a:latin typeface="+mn-lt"/>
                <a:ea typeface="+mn-ea"/>
                <a:cs typeface="+mn-cs"/>
              </a:defRPr>
            </a:pPr>
            <a:endParaRPr lang="en-US"/>
          </a:p>
        </c:txPr>
        <c:crossAx val="231729440"/>
        <c:crosses val="autoZero"/>
        <c:auto val="1"/>
        <c:lblAlgn val="ctr"/>
        <c:lblOffset val="100"/>
        <c:noMultiLvlLbl val="0"/>
      </c:catAx>
      <c:valAx>
        <c:axId val="231729440"/>
        <c:scaling>
          <c:orientation val="minMax"/>
        </c:scaling>
        <c:delete val="1"/>
        <c:axPos val="l"/>
        <c:majorGridlines>
          <c:spPr>
            <a:ln w="9525" cap="flat" cmpd="sng" algn="ctr">
              <a:solidFill>
                <a:schemeClr val="dk1">
                  <a:lumMod val="15000"/>
                  <a:lumOff val="85000"/>
                </a:schemeClr>
              </a:solidFill>
              <a:round/>
            </a:ln>
            <a:effectLst/>
          </c:spPr>
        </c:majorGridlines>
        <c:numFmt formatCode="General" sourceLinked="1"/>
        <c:majorTickMark val="out"/>
        <c:minorTickMark val="none"/>
        <c:tickLblPos val="nextTo"/>
        <c:crossAx val="231729048"/>
        <c:crosses val="autoZero"/>
        <c:crossBetween val="between"/>
        <c:majorUnit val="1"/>
      </c:valAx>
      <c:spPr>
        <a:noFill/>
        <a:ln>
          <a:noFill/>
        </a:ln>
        <a:effectLst/>
      </c:spPr>
    </c:plotArea>
    <c:legend>
      <c:legendPos val="b"/>
      <c:layout/>
      <c:overlay val="0"/>
      <c:spPr>
        <a:solidFill>
          <a:schemeClr val="lt1">
            <a:lumMod val="95000"/>
            <a:alpha val="39000"/>
          </a:schemeClr>
        </a:solidFill>
        <a:ln>
          <a:noFill/>
        </a:ln>
        <a:effectLst/>
      </c:spPr>
      <c:txPr>
        <a:bodyPr rot="0" spcFirstLastPara="1" vertOverflow="ellipsis" vert="horz" wrap="square" anchor="ctr" anchorCtr="1"/>
        <a:lstStyle/>
        <a:p>
          <a:pPr>
            <a:defRPr sz="2000" b="1"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0"/>
      <c:rotY val="0"/>
      <c:depthPercent val="60"/>
      <c:rAngAx val="0"/>
      <c:perspective val="100"/>
    </c:view3D>
    <c:floor>
      <c:thickness val="0"/>
      <c:spPr>
        <a:solidFill>
          <a:schemeClr val="lt1">
            <a:lumMod val="95000"/>
          </a:schemeClr>
        </a:solid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Sheet1!$B$1</c:f>
              <c:strCache>
                <c:ptCount val="1"/>
                <c:pt idx="0">
                  <c:v>Yes</c:v>
                </c:pt>
              </c:strCache>
            </c:strRef>
          </c:tx>
          <c:spPr>
            <a:solidFill>
              <a:schemeClr val="accent1">
                <a:alpha val="85000"/>
              </a:schemeClr>
            </a:solidFill>
            <a:ln w="9525" cap="flat" cmpd="sng" algn="ctr">
              <a:solidFill>
                <a:schemeClr val="accent1">
                  <a:lumMod val="75000"/>
                </a:schemeClr>
              </a:solidFill>
              <a:round/>
            </a:ln>
            <a:effectLst/>
            <a:sp3d contourW="9525">
              <a:contourClr>
                <a:schemeClr val="accent1">
                  <a:lumMod val="75000"/>
                </a:schemeClr>
              </a:contourClr>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Sheet1!$A$2:$A$6</c:f>
              <c:strCache>
                <c:ptCount val="5"/>
                <c:pt idx="0">
                  <c:v>Find it difficult to concentrate</c:v>
                </c:pt>
                <c:pt idx="1">
                  <c:v>Difficult to carry out normal duties</c:v>
                </c:pt>
                <c:pt idx="2">
                  <c:v>Difficult to make quick decisions</c:v>
                </c:pt>
                <c:pt idx="3">
                  <c:v>Feel irritable</c:v>
                </c:pt>
                <c:pt idx="4">
                  <c:v>Health, Safety &amp; Welfare is compromised</c:v>
                </c:pt>
              </c:strCache>
            </c:strRef>
          </c:cat>
          <c:val>
            <c:numRef>
              <c:f>Sheet1!$B$2:$B$6</c:f>
              <c:numCache>
                <c:formatCode>General</c:formatCode>
                <c:ptCount val="5"/>
                <c:pt idx="0">
                  <c:v>155</c:v>
                </c:pt>
                <c:pt idx="1">
                  <c:v>164</c:v>
                </c:pt>
                <c:pt idx="2">
                  <c:v>116</c:v>
                </c:pt>
                <c:pt idx="3">
                  <c:v>180</c:v>
                </c:pt>
                <c:pt idx="4">
                  <c:v>190</c:v>
                </c:pt>
              </c:numCache>
            </c:numRef>
          </c:val>
        </c:ser>
        <c:ser>
          <c:idx val="1"/>
          <c:order val="1"/>
          <c:tx>
            <c:strRef>
              <c:f>Sheet1!$C$1</c:f>
              <c:strCache>
                <c:ptCount val="1"/>
                <c:pt idx="0">
                  <c:v>No</c:v>
                </c:pt>
              </c:strCache>
            </c:strRef>
          </c:tx>
          <c:spPr>
            <a:solidFill>
              <a:schemeClr val="accent2">
                <a:alpha val="85000"/>
              </a:schemeClr>
            </a:solidFill>
            <a:ln w="9525" cap="flat" cmpd="sng" algn="ctr">
              <a:solidFill>
                <a:schemeClr val="accent2">
                  <a:lumMod val="75000"/>
                </a:schemeClr>
              </a:solidFill>
              <a:round/>
            </a:ln>
            <a:effectLst/>
            <a:sp3d contourW="9525">
              <a:contourClr>
                <a:schemeClr val="accent2">
                  <a:lumMod val="75000"/>
                </a:schemeClr>
              </a:contourClr>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Sheet1!$A$2:$A$6</c:f>
              <c:strCache>
                <c:ptCount val="5"/>
                <c:pt idx="0">
                  <c:v>Find it difficult to concentrate</c:v>
                </c:pt>
                <c:pt idx="1">
                  <c:v>Difficult to carry out normal duties</c:v>
                </c:pt>
                <c:pt idx="2">
                  <c:v>Difficult to make quick decisions</c:v>
                </c:pt>
                <c:pt idx="3">
                  <c:v>Feel irritable</c:v>
                </c:pt>
                <c:pt idx="4">
                  <c:v>Health, Safety &amp; Welfare is compromised</c:v>
                </c:pt>
              </c:strCache>
            </c:strRef>
          </c:cat>
          <c:val>
            <c:numRef>
              <c:f>Sheet1!$C$2:$C$6</c:f>
              <c:numCache>
                <c:formatCode>General</c:formatCode>
                <c:ptCount val="5"/>
                <c:pt idx="0">
                  <c:v>60</c:v>
                </c:pt>
                <c:pt idx="1">
                  <c:v>51</c:v>
                </c:pt>
                <c:pt idx="2">
                  <c:v>94</c:v>
                </c:pt>
                <c:pt idx="3">
                  <c:v>34</c:v>
                </c:pt>
                <c:pt idx="4">
                  <c:v>24</c:v>
                </c:pt>
              </c:numCache>
            </c:numRef>
          </c:val>
        </c:ser>
        <c:ser>
          <c:idx val="2"/>
          <c:order val="2"/>
          <c:tx>
            <c:strRef>
              <c:f>Sheet1!$D$1</c:f>
              <c:strCache>
                <c:ptCount val="1"/>
                <c:pt idx="0">
                  <c:v>N/A</c:v>
                </c:pt>
              </c:strCache>
            </c:strRef>
          </c:tx>
          <c:spPr>
            <a:solidFill>
              <a:schemeClr val="accent3">
                <a:alpha val="85000"/>
              </a:schemeClr>
            </a:solidFill>
            <a:ln w="9525" cap="flat" cmpd="sng" algn="ctr">
              <a:solidFill>
                <a:schemeClr val="accent3">
                  <a:lumMod val="75000"/>
                </a:schemeClr>
              </a:solidFill>
              <a:round/>
            </a:ln>
            <a:effectLst/>
            <a:sp3d contourW="9525">
              <a:contourClr>
                <a:schemeClr val="accent3">
                  <a:lumMod val="75000"/>
                </a:schemeClr>
              </a:contourClr>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Sheet1!$A$2:$A$6</c:f>
              <c:strCache>
                <c:ptCount val="5"/>
                <c:pt idx="0">
                  <c:v>Find it difficult to concentrate</c:v>
                </c:pt>
                <c:pt idx="1">
                  <c:v>Difficult to carry out normal duties</c:v>
                </c:pt>
                <c:pt idx="2">
                  <c:v>Difficult to make quick decisions</c:v>
                </c:pt>
                <c:pt idx="3">
                  <c:v>Feel irritable</c:v>
                </c:pt>
                <c:pt idx="4">
                  <c:v>Health, Safety &amp; Welfare is compromised</c:v>
                </c:pt>
              </c:strCache>
            </c:strRef>
          </c:cat>
          <c:val>
            <c:numRef>
              <c:f>Sheet1!$D$2:$D$6</c:f>
              <c:numCache>
                <c:formatCode>General</c:formatCode>
                <c:ptCount val="5"/>
                <c:pt idx="0">
                  <c:v>6</c:v>
                </c:pt>
                <c:pt idx="1">
                  <c:v>6</c:v>
                </c:pt>
                <c:pt idx="2">
                  <c:v>11</c:v>
                </c:pt>
                <c:pt idx="3">
                  <c:v>7</c:v>
                </c:pt>
                <c:pt idx="4">
                  <c:v>7</c:v>
                </c:pt>
              </c:numCache>
            </c:numRef>
          </c:val>
        </c:ser>
        <c:dLbls>
          <c:showLegendKey val="0"/>
          <c:showVal val="1"/>
          <c:showCatName val="0"/>
          <c:showSerName val="0"/>
          <c:showPercent val="0"/>
          <c:showBubbleSize val="0"/>
        </c:dLbls>
        <c:gapWidth val="65"/>
        <c:shape val="cylinder"/>
        <c:axId val="232916480"/>
        <c:axId val="232916872"/>
        <c:axId val="0"/>
      </c:bar3DChart>
      <c:catAx>
        <c:axId val="232916480"/>
        <c:scaling>
          <c:orientation val="minMax"/>
        </c:scaling>
        <c:delete val="0"/>
        <c:axPos val="b"/>
        <c:numFmt formatCode="General" sourceLinked="0"/>
        <c:majorTickMark val="out"/>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197" b="0" i="0" u="none" strike="noStrike" kern="1200" cap="all" baseline="0">
                <a:solidFill>
                  <a:schemeClr val="dk1">
                    <a:lumMod val="75000"/>
                    <a:lumOff val="25000"/>
                  </a:schemeClr>
                </a:solidFill>
                <a:latin typeface="+mn-lt"/>
                <a:ea typeface="+mn-ea"/>
                <a:cs typeface="+mn-cs"/>
              </a:defRPr>
            </a:pPr>
            <a:endParaRPr lang="en-US"/>
          </a:p>
        </c:txPr>
        <c:crossAx val="232916872"/>
        <c:crosses val="autoZero"/>
        <c:auto val="1"/>
        <c:lblAlgn val="ctr"/>
        <c:lblOffset val="100"/>
        <c:noMultiLvlLbl val="0"/>
      </c:catAx>
      <c:valAx>
        <c:axId val="232916872"/>
        <c:scaling>
          <c:orientation val="minMax"/>
        </c:scaling>
        <c:delete val="1"/>
        <c:axPos val="l"/>
        <c:majorGridlines>
          <c:spPr>
            <a:ln w="9525" cap="flat" cmpd="sng" algn="ctr">
              <a:solidFill>
                <a:schemeClr val="dk1">
                  <a:lumMod val="15000"/>
                  <a:lumOff val="85000"/>
                </a:schemeClr>
              </a:solidFill>
              <a:round/>
            </a:ln>
            <a:effectLst/>
          </c:spPr>
        </c:majorGridlines>
        <c:numFmt formatCode="General" sourceLinked="1"/>
        <c:majorTickMark val="out"/>
        <c:minorTickMark val="none"/>
        <c:tickLblPos val="nextTo"/>
        <c:crossAx val="232916480"/>
        <c:crosses val="autoZero"/>
        <c:crossBetween val="between"/>
        <c:majorUnit val="1"/>
      </c:valAx>
      <c:spPr>
        <a:noFill/>
        <a:ln>
          <a:noFill/>
        </a:ln>
        <a:effectLst/>
      </c:spPr>
    </c:plotArea>
    <c:legend>
      <c:legendPos val="b"/>
      <c:layout/>
      <c:overlay val="0"/>
      <c:spPr>
        <a:solidFill>
          <a:schemeClr val="lt1">
            <a:lumMod val="95000"/>
            <a:alpha val="39000"/>
          </a:schemeClr>
        </a:solidFill>
        <a:ln>
          <a:noFill/>
        </a:ln>
        <a:effectLst/>
      </c:spPr>
      <c:txPr>
        <a:bodyPr rot="0" spcFirstLastPara="1" vertOverflow="ellipsis" vert="horz" wrap="square" anchor="ctr" anchorCtr="1"/>
        <a:lstStyle/>
        <a:p>
          <a:pPr>
            <a:defRPr sz="2400" b="1"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cs:styleClr val="auto"/>
    </cs:fontRef>
    <cs:defRPr sz="133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33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cs:styleClr val="auto"/>
    </cs:fontRef>
    <cs:defRPr sz="133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33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88">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lt1"/>
    </cs:fontRef>
    <cs:spPr>
      <a:solidFill>
        <a:schemeClr val="dk1">
          <a:lumMod val="65000"/>
          <a:lumOff val="35000"/>
          <a:alpha val="75000"/>
        </a:schemeClr>
      </a:solidFill>
    </cs:spPr>
    <cs:defRPr sz="1197"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solidFill>
        <a:schemeClr val="phClr">
          <a:alpha val="85000"/>
        </a:schemeClr>
      </a:solidFill>
      <a:ln w="9525" cap="flat" cmpd="sng" algn="ctr">
        <a:solidFill>
          <a:schemeClr val="phClr">
            <a:lumMod val="75000"/>
          </a:schemeClr>
        </a:solidFill>
        <a:round/>
      </a:ln>
    </cs:spPr>
  </cs:dataPoint>
  <cs:dataPoint3D>
    <cs:lnRef idx="0">
      <cs:styleClr val="auto"/>
    </cs:lnRef>
    <cs:fillRef idx="0">
      <cs:styleClr val="auto"/>
    </cs:fillRef>
    <cs:effectRef idx="0">
      <cs:styleClr val="auto"/>
    </cs:effectRef>
    <cs:fontRef idx="minor">
      <a:schemeClr val="dk1"/>
    </cs:fontRef>
    <cs:spPr>
      <a:solidFill>
        <a:schemeClr val="phClr">
          <a:alpha val="85000"/>
        </a:schemeClr>
      </a:solidFill>
      <a:ln w="9525" cap="flat" cmpd="sng" algn="ctr">
        <a:solidFill>
          <a:schemeClr val="phClr">
            <a:lumMod val="75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spPr>
      <a:solidFill>
        <a:schemeClr val="lt1">
          <a:lumMod val="95000"/>
        </a:schemeClr>
      </a:solidFill>
      <a:sp3d/>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12.xml><?xml version="1.0" encoding="utf-8"?>
<cs:chartStyle xmlns:cs="http://schemas.microsoft.com/office/drawing/2012/chartStyle" xmlns:a="http://schemas.openxmlformats.org/drawingml/2006/main" id="288">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lt1"/>
    </cs:fontRef>
    <cs:spPr>
      <a:solidFill>
        <a:schemeClr val="dk1">
          <a:lumMod val="65000"/>
          <a:lumOff val="35000"/>
          <a:alpha val="75000"/>
        </a:schemeClr>
      </a:solidFill>
    </cs:spPr>
    <cs:defRPr sz="1197"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solidFill>
        <a:schemeClr val="phClr">
          <a:alpha val="85000"/>
        </a:schemeClr>
      </a:solidFill>
      <a:ln w="9525" cap="flat" cmpd="sng" algn="ctr">
        <a:solidFill>
          <a:schemeClr val="phClr">
            <a:lumMod val="75000"/>
          </a:schemeClr>
        </a:solidFill>
        <a:round/>
      </a:ln>
    </cs:spPr>
  </cs:dataPoint>
  <cs:dataPoint3D>
    <cs:lnRef idx="0">
      <cs:styleClr val="auto"/>
    </cs:lnRef>
    <cs:fillRef idx="0">
      <cs:styleClr val="auto"/>
    </cs:fillRef>
    <cs:effectRef idx="0">
      <cs:styleClr val="auto"/>
    </cs:effectRef>
    <cs:fontRef idx="minor">
      <a:schemeClr val="dk1"/>
    </cs:fontRef>
    <cs:spPr>
      <a:solidFill>
        <a:schemeClr val="phClr">
          <a:alpha val="85000"/>
        </a:schemeClr>
      </a:solidFill>
      <a:ln w="9525" cap="flat" cmpd="sng" algn="ctr">
        <a:solidFill>
          <a:schemeClr val="phClr">
            <a:lumMod val="75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spPr>
      <a:solidFill>
        <a:schemeClr val="lt1">
          <a:lumMod val="95000"/>
        </a:schemeClr>
      </a:solidFill>
      <a:sp3d/>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13.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cs:styleClr val="auto"/>
    </cs:fontRef>
    <cs:defRPr sz="133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33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88">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lt1"/>
    </cs:fontRef>
    <cs:spPr>
      <a:solidFill>
        <a:schemeClr val="dk1">
          <a:lumMod val="65000"/>
          <a:lumOff val="35000"/>
          <a:alpha val="75000"/>
        </a:schemeClr>
      </a:solidFill>
    </cs:spPr>
    <cs:defRPr sz="1197"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solidFill>
        <a:schemeClr val="phClr">
          <a:alpha val="85000"/>
        </a:schemeClr>
      </a:solidFill>
      <a:ln w="9525" cap="flat" cmpd="sng" algn="ctr">
        <a:solidFill>
          <a:schemeClr val="phClr">
            <a:lumMod val="75000"/>
          </a:schemeClr>
        </a:solidFill>
        <a:round/>
      </a:ln>
    </cs:spPr>
  </cs:dataPoint>
  <cs:dataPoint3D>
    <cs:lnRef idx="0">
      <cs:styleClr val="auto"/>
    </cs:lnRef>
    <cs:fillRef idx="0">
      <cs:styleClr val="auto"/>
    </cs:fillRef>
    <cs:effectRef idx="0">
      <cs:styleClr val="auto"/>
    </cs:effectRef>
    <cs:fontRef idx="minor">
      <a:schemeClr val="dk1"/>
    </cs:fontRef>
    <cs:spPr>
      <a:solidFill>
        <a:schemeClr val="phClr">
          <a:alpha val="85000"/>
        </a:schemeClr>
      </a:solidFill>
      <a:ln w="9525" cap="flat" cmpd="sng" algn="ctr">
        <a:solidFill>
          <a:schemeClr val="phClr">
            <a:lumMod val="75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spPr>
      <a:solidFill>
        <a:schemeClr val="lt1">
          <a:lumMod val="95000"/>
        </a:schemeClr>
      </a:solidFill>
      <a:sp3d/>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15.xml><?xml version="1.0" encoding="utf-8"?>
<cs:chartStyle xmlns:cs="http://schemas.microsoft.com/office/drawing/2012/chartStyle" xmlns:a="http://schemas.openxmlformats.org/drawingml/2006/main" id="288">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lt1"/>
    </cs:fontRef>
    <cs:spPr>
      <a:solidFill>
        <a:schemeClr val="dk1">
          <a:lumMod val="65000"/>
          <a:lumOff val="35000"/>
          <a:alpha val="75000"/>
        </a:schemeClr>
      </a:solidFill>
    </cs:spPr>
    <cs:defRPr sz="1197"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solidFill>
        <a:schemeClr val="phClr">
          <a:alpha val="85000"/>
        </a:schemeClr>
      </a:solidFill>
      <a:ln w="9525" cap="flat" cmpd="sng" algn="ctr">
        <a:solidFill>
          <a:schemeClr val="phClr">
            <a:lumMod val="75000"/>
          </a:schemeClr>
        </a:solidFill>
        <a:round/>
      </a:ln>
    </cs:spPr>
  </cs:dataPoint>
  <cs:dataPoint3D>
    <cs:lnRef idx="0">
      <cs:styleClr val="auto"/>
    </cs:lnRef>
    <cs:fillRef idx="0">
      <cs:styleClr val="auto"/>
    </cs:fillRef>
    <cs:effectRef idx="0">
      <cs:styleClr val="auto"/>
    </cs:effectRef>
    <cs:fontRef idx="minor">
      <a:schemeClr val="dk1"/>
    </cs:fontRef>
    <cs:spPr>
      <a:solidFill>
        <a:schemeClr val="phClr">
          <a:alpha val="85000"/>
        </a:schemeClr>
      </a:solidFill>
      <a:ln w="9525" cap="flat" cmpd="sng" algn="ctr">
        <a:solidFill>
          <a:schemeClr val="phClr">
            <a:lumMod val="75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spPr>
      <a:solidFill>
        <a:schemeClr val="lt1">
          <a:lumMod val="95000"/>
        </a:schemeClr>
      </a:solidFill>
      <a:sp3d/>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16.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cs:styleClr val="auto"/>
    </cs:fontRef>
    <cs:defRPr sz="133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33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88">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lt1"/>
    </cs:fontRef>
    <cs:spPr>
      <a:solidFill>
        <a:schemeClr val="dk1">
          <a:lumMod val="65000"/>
          <a:lumOff val="35000"/>
          <a:alpha val="75000"/>
        </a:schemeClr>
      </a:solidFill>
    </cs:spPr>
    <cs:defRPr sz="1197"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solidFill>
        <a:schemeClr val="phClr">
          <a:alpha val="85000"/>
        </a:schemeClr>
      </a:solidFill>
      <a:ln w="9525" cap="flat" cmpd="sng" algn="ctr">
        <a:solidFill>
          <a:schemeClr val="phClr">
            <a:lumMod val="75000"/>
          </a:schemeClr>
        </a:solidFill>
        <a:round/>
      </a:ln>
    </cs:spPr>
  </cs:dataPoint>
  <cs:dataPoint3D>
    <cs:lnRef idx="0">
      <cs:styleClr val="auto"/>
    </cs:lnRef>
    <cs:fillRef idx="0">
      <cs:styleClr val="auto"/>
    </cs:fillRef>
    <cs:effectRef idx="0">
      <cs:styleClr val="auto"/>
    </cs:effectRef>
    <cs:fontRef idx="minor">
      <a:schemeClr val="dk1"/>
    </cs:fontRef>
    <cs:spPr>
      <a:solidFill>
        <a:schemeClr val="phClr">
          <a:alpha val="85000"/>
        </a:schemeClr>
      </a:solidFill>
      <a:ln w="9525" cap="flat" cmpd="sng" algn="ctr">
        <a:solidFill>
          <a:schemeClr val="phClr">
            <a:lumMod val="75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spPr>
      <a:solidFill>
        <a:schemeClr val="lt1">
          <a:lumMod val="95000"/>
        </a:schemeClr>
      </a:solidFill>
      <a:sp3d/>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18.xml><?xml version="1.0" encoding="utf-8"?>
<cs:chartStyle xmlns:cs="http://schemas.microsoft.com/office/drawing/2012/chartStyle" xmlns:a="http://schemas.openxmlformats.org/drawingml/2006/main" id="288">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lt1"/>
    </cs:fontRef>
    <cs:spPr>
      <a:solidFill>
        <a:schemeClr val="dk1">
          <a:lumMod val="65000"/>
          <a:lumOff val="35000"/>
          <a:alpha val="75000"/>
        </a:schemeClr>
      </a:solidFill>
    </cs:spPr>
    <cs:defRPr sz="1197"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solidFill>
        <a:schemeClr val="phClr">
          <a:alpha val="85000"/>
        </a:schemeClr>
      </a:solidFill>
      <a:ln w="9525" cap="flat" cmpd="sng" algn="ctr">
        <a:solidFill>
          <a:schemeClr val="phClr">
            <a:lumMod val="75000"/>
          </a:schemeClr>
        </a:solidFill>
        <a:round/>
      </a:ln>
    </cs:spPr>
  </cs:dataPoint>
  <cs:dataPoint3D>
    <cs:lnRef idx="0">
      <cs:styleClr val="auto"/>
    </cs:lnRef>
    <cs:fillRef idx="0">
      <cs:styleClr val="auto"/>
    </cs:fillRef>
    <cs:effectRef idx="0">
      <cs:styleClr val="auto"/>
    </cs:effectRef>
    <cs:fontRef idx="minor">
      <a:schemeClr val="dk1"/>
    </cs:fontRef>
    <cs:spPr>
      <a:solidFill>
        <a:schemeClr val="phClr">
          <a:alpha val="85000"/>
        </a:schemeClr>
      </a:solidFill>
      <a:ln w="9525" cap="flat" cmpd="sng" algn="ctr">
        <a:solidFill>
          <a:schemeClr val="phClr">
            <a:lumMod val="75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spPr>
      <a:solidFill>
        <a:schemeClr val="lt1">
          <a:lumMod val="95000"/>
        </a:schemeClr>
      </a:solidFill>
      <a:sp3d/>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19.xml><?xml version="1.0" encoding="utf-8"?>
<cs:chartStyle xmlns:cs="http://schemas.microsoft.com/office/drawing/2012/chartStyle" xmlns:a="http://schemas.openxmlformats.org/drawingml/2006/main" id="288">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lt1"/>
    </cs:fontRef>
    <cs:spPr>
      <a:solidFill>
        <a:schemeClr val="dk1">
          <a:lumMod val="65000"/>
          <a:lumOff val="35000"/>
          <a:alpha val="75000"/>
        </a:schemeClr>
      </a:solidFill>
    </cs:spPr>
    <cs:defRPr sz="1197"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solidFill>
        <a:schemeClr val="phClr">
          <a:alpha val="85000"/>
        </a:schemeClr>
      </a:solidFill>
      <a:ln w="9525" cap="flat" cmpd="sng" algn="ctr">
        <a:solidFill>
          <a:schemeClr val="phClr">
            <a:lumMod val="75000"/>
          </a:schemeClr>
        </a:solidFill>
        <a:round/>
      </a:ln>
    </cs:spPr>
  </cs:dataPoint>
  <cs:dataPoint3D>
    <cs:lnRef idx="0">
      <cs:styleClr val="auto"/>
    </cs:lnRef>
    <cs:fillRef idx="0">
      <cs:styleClr val="auto"/>
    </cs:fillRef>
    <cs:effectRef idx="0">
      <cs:styleClr val="auto"/>
    </cs:effectRef>
    <cs:fontRef idx="minor">
      <a:schemeClr val="dk1"/>
    </cs:fontRef>
    <cs:spPr>
      <a:solidFill>
        <a:schemeClr val="phClr">
          <a:alpha val="85000"/>
        </a:schemeClr>
      </a:solidFill>
      <a:ln w="9525" cap="flat" cmpd="sng" algn="ctr">
        <a:solidFill>
          <a:schemeClr val="phClr">
            <a:lumMod val="75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spPr>
      <a:solidFill>
        <a:schemeClr val="lt1">
          <a:lumMod val="95000"/>
        </a:schemeClr>
      </a:solidFill>
      <a:sp3d/>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88">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lt1"/>
    </cs:fontRef>
    <cs:spPr>
      <a:solidFill>
        <a:schemeClr val="dk1">
          <a:lumMod val="65000"/>
          <a:lumOff val="35000"/>
          <a:alpha val="75000"/>
        </a:schemeClr>
      </a:solidFill>
    </cs:spPr>
    <cs:defRPr sz="1197"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solidFill>
        <a:schemeClr val="phClr">
          <a:alpha val="85000"/>
        </a:schemeClr>
      </a:solidFill>
      <a:ln w="9525" cap="flat" cmpd="sng" algn="ctr">
        <a:solidFill>
          <a:schemeClr val="phClr">
            <a:lumMod val="75000"/>
          </a:schemeClr>
        </a:solidFill>
        <a:round/>
      </a:ln>
    </cs:spPr>
  </cs:dataPoint>
  <cs:dataPoint3D>
    <cs:lnRef idx="0">
      <cs:styleClr val="auto"/>
    </cs:lnRef>
    <cs:fillRef idx="0">
      <cs:styleClr val="auto"/>
    </cs:fillRef>
    <cs:effectRef idx="0">
      <cs:styleClr val="auto"/>
    </cs:effectRef>
    <cs:fontRef idx="minor">
      <a:schemeClr val="dk1"/>
    </cs:fontRef>
    <cs:spPr>
      <a:solidFill>
        <a:schemeClr val="phClr">
          <a:alpha val="85000"/>
        </a:schemeClr>
      </a:solidFill>
      <a:ln w="9525" cap="flat" cmpd="sng" algn="ctr">
        <a:solidFill>
          <a:schemeClr val="phClr">
            <a:lumMod val="75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spPr>
      <a:solidFill>
        <a:schemeClr val="lt1">
          <a:lumMod val="95000"/>
        </a:schemeClr>
      </a:solidFill>
      <a:sp3d/>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20.xml><?xml version="1.0" encoding="utf-8"?>
<cs:chartStyle xmlns:cs="http://schemas.microsoft.com/office/drawing/2012/chartStyle" xmlns:a="http://schemas.openxmlformats.org/drawingml/2006/main" id="288">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lt1"/>
    </cs:fontRef>
    <cs:spPr>
      <a:solidFill>
        <a:schemeClr val="dk1">
          <a:lumMod val="65000"/>
          <a:lumOff val="35000"/>
          <a:alpha val="75000"/>
        </a:schemeClr>
      </a:solidFill>
    </cs:spPr>
    <cs:defRPr sz="1197"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solidFill>
        <a:schemeClr val="phClr">
          <a:alpha val="85000"/>
        </a:schemeClr>
      </a:solidFill>
      <a:ln w="9525" cap="flat" cmpd="sng" algn="ctr">
        <a:solidFill>
          <a:schemeClr val="phClr">
            <a:lumMod val="75000"/>
          </a:schemeClr>
        </a:solidFill>
        <a:round/>
      </a:ln>
    </cs:spPr>
  </cs:dataPoint>
  <cs:dataPoint3D>
    <cs:lnRef idx="0">
      <cs:styleClr val="auto"/>
    </cs:lnRef>
    <cs:fillRef idx="0">
      <cs:styleClr val="auto"/>
    </cs:fillRef>
    <cs:effectRef idx="0">
      <cs:styleClr val="auto"/>
    </cs:effectRef>
    <cs:fontRef idx="minor">
      <a:schemeClr val="dk1"/>
    </cs:fontRef>
    <cs:spPr>
      <a:solidFill>
        <a:schemeClr val="phClr">
          <a:alpha val="85000"/>
        </a:schemeClr>
      </a:solidFill>
      <a:ln w="9525" cap="flat" cmpd="sng" algn="ctr">
        <a:solidFill>
          <a:schemeClr val="phClr">
            <a:lumMod val="75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spPr>
      <a:solidFill>
        <a:schemeClr val="lt1">
          <a:lumMod val="95000"/>
        </a:schemeClr>
      </a:solidFill>
      <a:sp3d/>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21.xml><?xml version="1.0" encoding="utf-8"?>
<cs:chartStyle xmlns:cs="http://schemas.microsoft.com/office/drawing/2012/chartStyle" xmlns:a="http://schemas.openxmlformats.org/drawingml/2006/main" id="288">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lt1"/>
    </cs:fontRef>
    <cs:spPr>
      <a:solidFill>
        <a:schemeClr val="dk1">
          <a:lumMod val="65000"/>
          <a:lumOff val="35000"/>
          <a:alpha val="75000"/>
        </a:schemeClr>
      </a:solidFill>
    </cs:spPr>
    <cs:defRPr sz="1197"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solidFill>
        <a:schemeClr val="phClr">
          <a:alpha val="85000"/>
        </a:schemeClr>
      </a:solidFill>
      <a:ln w="9525" cap="flat" cmpd="sng" algn="ctr">
        <a:solidFill>
          <a:schemeClr val="phClr">
            <a:lumMod val="75000"/>
          </a:schemeClr>
        </a:solidFill>
        <a:round/>
      </a:ln>
    </cs:spPr>
  </cs:dataPoint>
  <cs:dataPoint3D>
    <cs:lnRef idx="0">
      <cs:styleClr val="auto"/>
    </cs:lnRef>
    <cs:fillRef idx="0">
      <cs:styleClr val="auto"/>
    </cs:fillRef>
    <cs:effectRef idx="0">
      <cs:styleClr val="auto"/>
    </cs:effectRef>
    <cs:fontRef idx="minor">
      <a:schemeClr val="dk1"/>
    </cs:fontRef>
    <cs:spPr>
      <a:solidFill>
        <a:schemeClr val="phClr">
          <a:alpha val="85000"/>
        </a:schemeClr>
      </a:solidFill>
      <a:ln w="9525" cap="flat" cmpd="sng" algn="ctr">
        <a:solidFill>
          <a:schemeClr val="phClr">
            <a:lumMod val="75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spPr>
      <a:solidFill>
        <a:schemeClr val="lt1">
          <a:lumMod val="95000"/>
        </a:schemeClr>
      </a:solidFill>
      <a:sp3d/>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22.xml><?xml version="1.0" encoding="utf-8"?>
<cs:chartStyle xmlns:cs="http://schemas.microsoft.com/office/drawing/2012/chartStyle" xmlns:a="http://schemas.openxmlformats.org/drawingml/2006/main" id="288">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lt1"/>
    </cs:fontRef>
    <cs:spPr>
      <a:solidFill>
        <a:schemeClr val="dk1">
          <a:lumMod val="65000"/>
          <a:lumOff val="35000"/>
          <a:alpha val="75000"/>
        </a:schemeClr>
      </a:solidFill>
    </cs:spPr>
    <cs:defRPr sz="1197"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solidFill>
        <a:schemeClr val="phClr">
          <a:alpha val="85000"/>
        </a:schemeClr>
      </a:solidFill>
      <a:ln w="9525" cap="flat" cmpd="sng" algn="ctr">
        <a:solidFill>
          <a:schemeClr val="phClr">
            <a:lumMod val="75000"/>
          </a:schemeClr>
        </a:solidFill>
        <a:round/>
      </a:ln>
    </cs:spPr>
  </cs:dataPoint>
  <cs:dataPoint3D>
    <cs:lnRef idx="0">
      <cs:styleClr val="auto"/>
    </cs:lnRef>
    <cs:fillRef idx="0">
      <cs:styleClr val="auto"/>
    </cs:fillRef>
    <cs:effectRef idx="0">
      <cs:styleClr val="auto"/>
    </cs:effectRef>
    <cs:fontRef idx="minor">
      <a:schemeClr val="dk1"/>
    </cs:fontRef>
    <cs:spPr>
      <a:solidFill>
        <a:schemeClr val="phClr">
          <a:alpha val="85000"/>
        </a:schemeClr>
      </a:solidFill>
      <a:ln w="9525" cap="flat" cmpd="sng" algn="ctr">
        <a:solidFill>
          <a:schemeClr val="phClr">
            <a:lumMod val="75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spPr>
      <a:solidFill>
        <a:schemeClr val="lt1">
          <a:lumMod val="95000"/>
        </a:schemeClr>
      </a:solidFill>
      <a:sp3d/>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23.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cs:styleClr val="auto"/>
    </cs:fontRef>
    <cs:defRPr sz="133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33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88">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lt1"/>
    </cs:fontRef>
    <cs:spPr>
      <a:solidFill>
        <a:schemeClr val="dk1">
          <a:lumMod val="65000"/>
          <a:lumOff val="35000"/>
          <a:alpha val="75000"/>
        </a:schemeClr>
      </a:solidFill>
    </cs:spPr>
    <cs:defRPr sz="1197"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solidFill>
        <a:schemeClr val="phClr">
          <a:alpha val="85000"/>
        </a:schemeClr>
      </a:solidFill>
      <a:ln w="9525" cap="flat" cmpd="sng" algn="ctr">
        <a:solidFill>
          <a:schemeClr val="phClr">
            <a:lumMod val="75000"/>
          </a:schemeClr>
        </a:solidFill>
        <a:round/>
      </a:ln>
    </cs:spPr>
  </cs:dataPoint>
  <cs:dataPoint3D>
    <cs:lnRef idx="0">
      <cs:styleClr val="auto"/>
    </cs:lnRef>
    <cs:fillRef idx="0">
      <cs:styleClr val="auto"/>
    </cs:fillRef>
    <cs:effectRef idx="0">
      <cs:styleClr val="auto"/>
    </cs:effectRef>
    <cs:fontRef idx="minor">
      <a:schemeClr val="dk1"/>
    </cs:fontRef>
    <cs:spPr>
      <a:solidFill>
        <a:schemeClr val="phClr">
          <a:alpha val="85000"/>
        </a:schemeClr>
      </a:solidFill>
      <a:ln w="9525" cap="flat" cmpd="sng" algn="ctr">
        <a:solidFill>
          <a:schemeClr val="phClr">
            <a:lumMod val="75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spPr>
      <a:solidFill>
        <a:schemeClr val="lt1">
          <a:lumMod val="95000"/>
        </a:schemeClr>
      </a:solidFill>
      <a:sp3d/>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cs:styleClr val="auto"/>
    </cs:fontRef>
    <cs:defRPr sz="133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33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88">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lt1"/>
    </cs:fontRef>
    <cs:spPr>
      <a:solidFill>
        <a:schemeClr val="dk1">
          <a:lumMod val="65000"/>
          <a:lumOff val="35000"/>
          <a:alpha val="75000"/>
        </a:schemeClr>
      </a:solidFill>
    </cs:spPr>
    <cs:defRPr sz="1197"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solidFill>
        <a:schemeClr val="phClr">
          <a:alpha val="85000"/>
        </a:schemeClr>
      </a:solidFill>
      <a:ln w="9525" cap="flat" cmpd="sng" algn="ctr">
        <a:solidFill>
          <a:schemeClr val="phClr">
            <a:lumMod val="75000"/>
          </a:schemeClr>
        </a:solidFill>
        <a:round/>
      </a:ln>
    </cs:spPr>
  </cs:dataPoint>
  <cs:dataPoint3D>
    <cs:lnRef idx="0">
      <cs:styleClr val="auto"/>
    </cs:lnRef>
    <cs:fillRef idx="0">
      <cs:styleClr val="auto"/>
    </cs:fillRef>
    <cs:effectRef idx="0">
      <cs:styleClr val="auto"/>
    </cs:effectRef>
    <cs:fontRef idx="minor">
      <a:schemeClr val="dk1"/>
    </cs:fontRef>
    <cs:spPr>
      <a:solidFill>
        <a:schemeClr val="phClr">
          <a:alpha val="85000"/>
        </a:schemeClr>
      </a:solidFill>
      <a:ln w="9525" cap="flat" cmpd="sng" algn="ctr">
        <a:solidFill>
          <a:schemeClr val="phClr">
            <a:lumMod val="75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spPr>
      <a:solidFill>
        <a:schemeClr val="lt1">
          <a:lumMod val="95000"/>
        </a:schemeClr>
      </a:solidFill>
      <a:sp3d/>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6.xml><?xml version="1.0" encoding="utf-8"?>
<cs:chartStyle xmlns:cs="http://schemas.microsoft.com/office/drawing/2012/chartStyle" xmlns:a="http://schemas.openxmlformats.org/drawingml/2006/main" id="288">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lt1"/>
    </cs:fontRef>
    <cs:spPr>
      <a:solidFill>
        <a:schemeClr val="dk1">
          <a:lumMod val="65000"/>
          <a:lumOff val="35000"/>
          <a:alpha val="75000"/>
        </a:schemeClr>
      </a:solidFill>
    </cs:spPr>
    <cs:defRPr sz="1197"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solidFill>
        <a:schemeClr val="phClr">
          <a:alpha val="85000"/>
        </a:schemeClr>
      </a:solidFill>
      <a:ln w="9525" cap="flat" cmpd="sng" algn="ctr">
        <a:solidFill>
          <a:schemeClr val="phClr">
            <a:lumMod val="75000"/>
          </a:schemeClr>
        </a:solidFill>
        <a:round/>
      </a:ln>
    </cs:spPr>
  </cs:dataPoint>
  <cs:dataPoint3D>
    <cs:lnRef idx="0">
      <cs:styleClr val="auto"/>
    </cs:lnRef>
    <cs:fillRef idx="0">
      <cs:styleClr val="auto"/>
    </cs:fillRef>
    <cs:effectRef idx="0">
      <cs:styleClr val="auto"/>
    </cs:effectRef>
    <cs:fontRef idx="minor">
      <a:schemeClr val="dk1"/>
    </cs:fontRef>
    <cs:spPr>
      <a:solidFill>
        <a:schemeClr val="phClr">
          <a:alpha val="85000"/>
        </a:schemeClr>
      </a:solidFill>
      <a:ln w="9525" cap="flat" cmpd="sng" algn="ctr">
        <a:solidFill>
          <a:schemeClr val="phClr">
            <a:lumMod val="75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spPr>
      <a:solidFill>
        <a:schemeClr val="lt1">
          <a:lumMod val="95000"/>
        </a:schemeClr>
      </a:solidFill>
      <a:sp3d/>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7.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cs:styleClr val="auto"/>
    </cs:fontRef>
    <cs:defRPr sz="133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33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88">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lt1"/>
    </cs:fontRef>
    <cs:spPr>
      <a:solidFill>
        <a:schemeClr val="dk1">
          <a:lumMod val="65000"/>
          <a:lumOff val="35000"/>
          <a:alpha val="75000"/>
        </a:schemeClr>
      </a:solidFill>
    </cs:spPr>
    <cs:defRPr sz="1197"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solidFill>
        <a:schemeClr val="phClr">
          <a:alpha val="85000"/>
        </a:schemeClr>
      </a:solidFill>
      <a:ln w="9525" cap="flat" cmpd="sng" algn="ctr">
        <a:solidFill>
          <a:schemeClr val="phClr">
            <a:lumMod val="75000"/>
          </a:schemeClr>
        </a:solidFill>
        <a:round/>
      </a:ln>
    </cs:spPr>
  </cs:dataPoint>
  <cs:dataPoint3D>
    <cs:lnRef idx="0">
      <cs:styleClr val="auto"/>
    </cs:lnRef>
    <cs:fillRef idx="0">
      <cs:styleClr val="auto"/>
    </cs:fillRef>
    <cs:effectRef idx="0">
      <cs:styleClr val="auto"/>
    </cs:effectRef>
    <cs:fontRef idx="minor">
      <a:schemeClr val="dk1"/>
    </cs:fontRef>
    <cs:spPr>
      <a:solidFill>
        <a:schemeClr val="phClr">
          <a:alpha val="85000"/>
        </a:schemeClr>
      </a:solidFill>
      <a:ln w="9525" cap="flat" cmpd="sng" algn="ctr">
        <a:solidFill>
          <a:schemeClr val="phClr">
            <a:lumMod val="75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spPr>
      <a:solidFill>
        <a:schemeClr val="lt1">
          <a:lumMod val="95000"/>
        </a:schemeClr>
      </a:solidFill>
      <a:sp3d/>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9.xml><?xml version="1.0" encoding="utf-8"?>
<cs:chartStyle xmlns:cs="http://schemas.microsoft.com/office/drawing/2012/chartStyle" xmlns:a="http://schemas.openxmlformats.org/drawingml/2006/main" id="288">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lt1"/>
    </cs:fontRef>
    <cs:spPr>
      <a:solidFill>
        <a:schemeClr val="dk1">
          <a:lumMod val="65000"/>
          <a:lumOff val="35000"/>
          <a:alpha val="75000"/>
        </a:schemeClr>
      </a:solidFill>
    </cs:spPr>
    <cs:defRPr sz="1197"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solidFill>
        <a:schemeClr val="phClr">
          <a:alpha val="85000"/>
        </a:schemeClr>
      </a:solidFill>
      <a:ln w="9525" cap="flat" cmpd="sng" algn="ctr">
        <a:solidFill>
          <a:schemeClr val="phClr">
            <a:lumMod val="75000"/>
          </a:schemeClr>
        </a:solidFill>
        <a:round/>
      </a:ln>
    </cs:spPr>
  </cs:dataPoint>
  <cs:dataPoint3D>
    <cs:lnRef idx="0">
      <cs:styleClr val="auto"/>
    </cs:lnRef>
    <cs:fillRef idx="0">
      <cs:styleClr val="auto"/>
    </cs:fillRef>
    <cs:effectRef idx="0">
      <cs:styleClr val="auto"/>
    </cs:effectRef>
    <cs:fontRef idx="minor">
      <a:schemeClr val="dk1"/>
    </cs:fontRef>
    <cs:spPr>
      <a:solidFill>
        <a:schemeClr val="phClr">
          <a:alpha val="85000"/>
        </a:schemeClr>
      </a:solidFill>
      <a:ln w="9525" cap="flat" cmpd="sng" algn="ctr">
        <a:solidFill>
          <a:schemeClr val="phClr">
            <a:lumMod val="75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spPr>
      <a:solidFill>
        <a:schemeClr val="lt1">
          <a:lumMod val="95000"/>
        </a:schemeClr>
      </a:solidFill>
      <a:sp3d/>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CE5465B-8019-49B9-8FDA-9684DD863398}" type="datetimeFigureOut">
              <a:rPr lang="en-US" smtClean="0"/>
              <a:t>4/22/2013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42DC925-E67B-4E21-BF17-32794CBE6594}" type="slidenum">
              <a:rPr lang="en-US" smtClean="0"/>
              <a:t>‹#›</a:t>
            </a:fld>
            <a:endParaRPr lang="en-US"/>
          </a:p>
        </p:txBody>
      </p:sp>
    </p:spTree>
    <p:extLst>
      <p:ext uri="{BB962C8B-B14F-4D97-AF65-F5344CB8AC3E}">
        <p14:creationId xmlns:p14="http://schemas.microsoft.com/office/powerpoint/2010/main" val="5913934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4/22/2013 2:06 PM</a:t>
            </a:fld>
            <a:endParaRPr lang="en-US" dirty="0"/>
          </a:p>
        </p:txBody>
      </p:sp>
      <p:sp>
        <p:nvSpPr>
          <p:cNvPr id="6" name="Footer Placeholder 5"/>
          <p:cNvSpPr>
            <a:spLocks noGrp="1"/>
          </p:cNvSpPr>
          <p:nvPr>
            <p:ph type="ftr" sz="quarter" idx="12"/>
          </p:nvPr>
        </p:nvSpPr>
        <p:spPr>
          <a:xfrm>
            <a:off x="0" y="8685213"/>
            <a:ext cx="6172200" cy="457200"/>
          </a:xfrm>
        </p:spPr>
        <p:txBody>
          <a:body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6172199" y="8685213"/>
            <a:ext cx="684213" cy="457200"/>
          </a:xfrm>
        </p:spPr>
        <p:txBody>
          <a:bodyPr/>
          <a:lstStyle/>
          <a:p>
            <a:fld id="{EC87E0CF-87F6-4B58-B8B8-DCAB2DAAF3CA}" type="slidenum">
              <a:rPr lang="en-US" smtClean="0"/>
              <a:pPr/>
              <a:t>1</a:t>
            </a:fld>
            <a:endParaRPr lang="en-US" dirty="0"/>
          </a:p>
        </p:txBody>
      </p:sp>
    </p:spTree>
    <p:extLst>
      <p:ext uri="{BB962C8B-B14F-4D97-AF65-F5344CB8AC3E}">
        <p14:creationId xmlns:p14="http://schemas.microsoft.com/office/powerpoint/2010/main" val="2334575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10</a:t>
            </a:fld>
            <a:endParaRPr lang="en-US" dirty="0"/>
          </a:p>
        </p:txBody>
      </p:sp>
    </p:spTree>
    <p:extLst>
      <p:ext uri="{BB962C8B-B14F-4D97-AF65-F5344CB8AC3E}">
        <p14:creationId xmlns:p14="http://schemas.microsoft.com/office/powerpoint/2010/main" val="4858014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4/22/2013 2:06 PM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11</a:t>
            </a:fld>
            <a:endParaRPr lang="en-US" dirty="0"/>
          </a:p>
        </p:txBody>
      </p:sp>
    </p:spTree>
    <p:extLst>
      <p:ext uri="{BB962C8B-B14F-4D97-AF65-F5344CB8AC3E}">
        <p14:creationId xmlns:p14="http://schemas.microsoft.com/office/powerpoint/2010/main" val="24361551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12</a:t>
            </a:fld>
            <a:endParaRPr lang="en-US" dirty="0"/>
          </a:p>
        </p:txBody>
      </p:sp>
    </p:spTree>
    <p:extLst>
      <p:ext uri="{BB962C8B-B14F-4D97-AF65-F5344CB8AC3E}">
        <p14:creationId xmlns:p14="http://schemas.microsoft.com/office/powerpoint/2010/main" val="25446030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13</a:t>
            </a:fld>
            <a:endParaRPr lang="en-US" dirty="0"/>
          </a:p>
        </p:txBody>
      </p:sp>
    </p:spTree>
    <p:extLst>
      <p:ext uri="{BB962C8B-B14F-4D97-AF65-F5344CB8AC3E}">
        <p14:creationId xmlns:p14="http://schemas.microsoft.com/office/powerpoint/2010/main" val="15057940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4/22/2013 2:06 PM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14</a:t>
            </a:fld>
            <a:endParaRPr lang="en-US" dirty="0"/>
          </a:p>
        </p:txBody>
      </p:sp>
    </p:spTree>
    <p:extLst>
      <p:ext uri="{BB962C8B-B14F-4D97-AF65-F5344CB8AC3E}">
        <p14:creationId xmlns:p14="http://schemas.microsoft.com/office/powerpoint/2010/main" val="17422042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15</a:t>
            </a:fld>
            <a:endParaRPr lang="en-US" dirty="0"/>
          </a:p>
        </p:txBody>
      </p:sp>
    </p:spTree>
    <p:extLst>
      <p:ext uri="{BB962C8B-B14F-4D97-AF65-F5344CB8AC3E}">
        <p14:creationId xmlns:p14="http://schemas.microsoft.com/office/powerpoint/2010/main" val="147454507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16</a:t>
            </a:fld>
            <a:endParaRPr lang="en-US" dirty="0"/>
          </a:p>
        </p:txBody>
      </p:sp>
    </p:spTree>
    <p:extLst>
      <p:ext uri="{BB962C8B-B14F-4D97-AF65-F5344CB8AC3E}">
        <p14:creationId xmlns:p14="http://schemas.microsoft.com/office/powerpoint/2010/main" val="346872643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4/22/2013 2:06 PM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17</a:t>
            </a:fld>
            <a:endParaRPr lang="en-US" dirty="0"/>
          </a:p>
        </p:txBody>
      </p:sp>
    </p:spTree>
    <p:extLst>
      <p:ext uri="{BB962C8B-B14F-4D97-AF65-F5344CB8AC3E}">
        <p14:creationId xmlns:p14="http://schemas.microsoft.com/office/powerpoint/2010/main" val="133564449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18</a:t>
            </a:fld>
            <a:endParaRPr lang="en-US" dirty="0"/>
          </a:p>
        </p:txBody>
      </p:sp>
    </p:spTree>
    <p:extLst>
      <p:ext uri="{BB962C8B-B14F-4D97-AF65-F5344CB8AC3E}">
        <p14:creationId xmlns:p14="http://schemas.microsoft.com/office/powerpoint/2010/main" val="125426239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19</a:t>
            </a:fld>
            <a:endParaRPr lang="en-US" dirty="0"/>
          </a:p>
        </p:txBody>
      </p:sp>
    </p:spTree>
    <p:extLst>
      <p:ext uri="{BB962C8B-B14F-4D97-AF65-F5344CB8AC3E}">
        <p14:creationId xmlns:p14="http://schemas.microsoft.com/office/powerpoint/2010/main" val="9139866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4/22/2013 2:06 PM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2</a:t>
            </a:fld>
            <a:endParaRPr lang="en-US" dirty="0"/>
          </a:p>
        </p:txBody>
      </p:sp>
    </p:spTree>
    <p:extLst>
      <p:ext uri="{BB962C8B-B14F-4D97-AF65-F5344CB8AC3E}">
        <p14:creationId xmlns:p14="http://schemas.microsoft.com/office/powerpoint/2010/main" val="377666117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20</a:t>
            </a:fld>
            <a:endParaRPr lang="en-US" dirty="0"/>
          </a:p>
        </p:txBody>
      </p:sp>
    </p:spTree>
    <p:extLst>
      <p:ext uri="{BB962C8B-B14F-4D97-AF65-F5344CB8AC3E}">
        <p14:creationId xmlns:p14="http://schemas.microsoft.com/office/powerpoint/2010/main" val="154529845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21</a:t>
            </a:fld>
            <a:endParaRPr lang="en-US" dirty="0"/>
          </a:p>
        </p:txBody>
      </p:sp>
    </p:spTree>
    <p:extLst>
      <p:ext uri="{BB962C8B-B14F-4D97-AF65-F5344CB8AC3E}">
        <p14:creationId xmlns:p14="http://schemas.microsoft.com/office/powerpoint/2010/main" val="224447081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22</a:t>
            </a:fld>
            <a:endParaRPr lang="en-US" dirty="0"/>
          </a:p>
        </p:txBody>
      </p:sp>
    </p:spTree>
    <p:extLst>
      <p:ext uri="{BB962C8B-B14F-4D97-AF65-F5344CB8AC3E}">
        <p14:creationId xmlns:p14="http://schemas.microsoft.com/office/powerpoint/2010/main" val="313698573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23</a:t>
            </a:fld>
            <a:endParaRPr lang="en-US" dirty="0"/>
          </a:p>
        </p:txBody>
      </p:sp>
    </p:spTree>
    <p:extLst>
      <p:ext uri="{BB962C8B-B14F-4D97-AF65-F5344CB8AC3E}">
        <p14:creationId xmlns:p14="http://schemas.microsoft.com/office/powerpoint/2010/main" val="51627539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4/22/2013 2:06 PM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24</a:t>
            </a:fld>
            <a:endParaRPr lang="en-US" dirty="0"/>
          </a:p>
        </p:txBody>
      </p:sp>
    </p:spTree>
    <p:extLst>
      <p:ext uri="{BB962C8B-B14F-4D97-AF65-F5344CB8AC3E}">
        <p14:creationId xmlns:p14="http://schemas.microsoft.com/office/powerpoint/2010/main" val="38826195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3</a:t>
            </a:fld>
            <a:endParaRPr lang="en-US" dirty="0"/>
          </a:p>
        </p:txBody>
      </p:sp>
    </p:spTree>
    <p:extLst>
      <p:ext uri="{BB962C8B-B14F-4D97-AF65-F5344CB8AC3E}">
        <p14:creationId xmlns:p14="http://schemas.microsoft.com/office/powerpoint/2010/main" val="26096619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4</a:t>
            </a:fld>
            <a:endParaRPr lang="en-US" dirty="0"/>
          </a:p>
        </p:txBody>
      </p:sp>
    </p:spTree>
    <p:extLst>
      <p:ext uri="{BB962C8B-B14F-4D97-AF65-F5344CB8AC3E}">
        <p14:creationId xmlns:p14="http://schemas.microsoft.com/office/powerpoint/2010/main" val="19499294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4/22/2013 2:06 PM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5</a:t>
            </a:fld>
            <a:endParaRPr lang="en-US" dirty="0"/>
          </a:p>
        </p:txBody>
      </p:sp>
    </p:spTree>
    <p:extLst>
      <p:ext uri="{BB962C8B-B14F-4D97-AF65-F5344CB8AC3E}">
        <p14:creationId xmlns:p14="http://schemas.microsoft.com/office/powerpoint/2010/main" val="22561927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6</a:t>
            </a:fld>
            <a:endParaRPr lang="en-US" dirty="0"/>
          </a:p>
        </p:txBody>
      </p:sp>
    </p:spTree>
    <p:extLst>
      <p:ext uri="{BB962C8B-B14F-4D97-AF65-F5344CB8AC3E}">
        <p14:creationId xmlns:p14="http://schemas.microsoft.com/office/powerpoint/2010/main" val="23606143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7</a:t>
            </a:fld>
            <a:endParaRPr lang="en-US" dirty="0"/>
          </a:p>
        </p:txBody>
      </p:sp>
    </p:spTree>
    <p:extLst>
      <p:ext uri="{BB962C8B-B14F-4D97-AF65-F5344CB8AC3E}">
        <p14:creationId xmlns:p14="http://schemas.microsoft.com/office/powerpoint/2010/main" val="25666409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4/22/2013 2:06 PM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8</a:t>
            </a:fld>
            <a:endParaRPr lang="en-US" dirty="0"/>
          </a:p>
        </p:txBody>
      </p:sp>
    </p:spTree>
    <p:extLst>
      <p:ext uri="{BB962C8B-B14F-4D97-AF65-F5344CB8AC3E}">
        <p14:creationId xmlns:p14="http://schemas.microsoft.com/office/powerpoint/2010/main" val="34479580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9</a:t>
            </a:fld>
            <a:endParaRPr lang="en-US" dirty="0"/>
          </a:p>
        </p:txBody>
      </p:sp>
    </p:spTree>
    <p:extLst>
      <p:ext uri="{BB962C8B-B14F-4D97-AF65-F5344CB8AC3E}">
        <p14:creationId xmlns:p14="http://schemas.microsoft.com/office/powerpoint/2010/main" val="36090299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en-US" smtClean="0"/>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3.xml"/><Relationship Id="rId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a:lum/>
          </a:blip>
          <a:srcRect/>
          <a:stretch>
            <a:fillRect l="-1000" r="-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61" r:id="rId12"/>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l="-1000" r="-1000"/>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75" r:id="rId1"/>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t>Thermal Comfort Survey </a:t>
            </a:r>
            <a:br>
              <a:rPr lang="en-US" dirty="0" smtClean="0"/>
            </a:br>
            <a:r>
              <a:rPr lang="en-US" dirty="0" smtClean="0"/>
              <a:t>The Results!</a:t>
            </a:r>
            <a:r>
              <a:rPr lang="en-US" sz="4800" dirty="0" smtClean="0"/>
              <a:t/>
            </a:r>
            <a:br>
              <a:rPr lang="en-US" sz="4800" dirty="0" smtClean="0"/>
            </a:br>
            <a:endParaRPr lang="en-US" sz="4400" dirty="0"/>
          </a:p>
        </p:txBody>
      </p:sp>
      <p:sp>
        <p:nvSpPr>
          <p:cNvPr id="3" name="Subtitle 2"/>
          <p:cNvSpPr>
            <a:spLocks noGrp="1"/>
          </p:cNvSpPr>
          <p:nvPr>
            <p:ph type="subTitle" idx="1"/>
          </p:nvPr>
        </p:nvSpPr>
        <p:spPr>
          <a:xfrm>
            <a:off x="730249" y="4344988"/>
            <a:ext cx="7681913" cy="1370012"/>
          </a:xfrm>
        </p:spPr>
        <p:txBody>
          <a:bodyPr>
            <a:normAutofit/>
          </a:bodyPr>
          <a:lstStyle/>
          <a:p>
            <a:pPr algn="ctr"/>
            <a:r>
              <a:rPr lang="en-US" dirty="0" smtClean="0"/>
              <a:t>Julie Miller</a:t>
            </a:r>
          </a:p>
          <a:p>
            <a:pPr algn="ctr"/>
            <a:r>
              <a:rPr lang="en-US" dirty="0" smtClean="0"/>
              <a:t>RMT Health and Safety Representative </a:t>
            </a:r>
            <a:endParaRPr lang="en-US" dirty="0"/>
          </a:p>
          <a:p>
            <a:pPr algn="ctr"/>
            <a:r>
              <a:rPr lang="en-US" dirty="0" smtClean="0"/>
              <a:t>Victoria Line North Group</a:t>
            </a: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07996"/>
          </a:xfrm>
        </p:spPr>
        <p:txBody>
          <a:bodyPr/>
          <a:lstStyle/>
          <a:p>
            <a:pPr algn="ctr"/>
            <a:r>
              <a:rPr lang="en-US" sz="4000" dirty="0" smtClean="0"/>
              <a:t>Psychological  Effects</a:t>
            </a:r>
            <a:br>
              <a:rPr lang="en-US" sz="4000" dirty="0" smtClean="0"/>
            </a:br>
            <a:r>
              <a:rPr lang="en-US" sz="4000" dirty="0" smtClean="0"/>
              <a:t>Supervisors</a:t>
            </a:r>
            <a:endParaRPr lang="en-US" sz="4000" dirty="0"/>
          </a:p>
        </p:txBody>
      </p:sp>
      <p:graphicFrame>
        <p:nvGraphicFramePr>
          <p:cNvPr id="3" name="Chart 2"/>
          <p:cNvGraphicFramePr/>
          <p:nvPr>
            <p:extLst>
              <p:ext uri="{D42A27DB-BD31-4B8C-83A1-F6EECF244321}">
                <p14:modId xmlns:p14="http://schemas.microsoft.com/office/powerpoint/2010/main" val="1998582621"/>
              </p:ext>
            </p:extLst>
          </p:nvPr>
        </p:nvGraphicFramePr>
        <p:xfrm>
          <a:off x="381000" y="1484784"/>
          <a:ext cx="8031428" cy="496840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329506784"/>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1000" y="230188"/>
            <a:ext cx="8382000" cy="1107996"/>
          </a:xfrm>
        </p:spPr>
        <p:txBody>
          <a:bodyPr/>
          <a:lstStyle/>
          <a:p>
            <a:pPr algn="ctr"/>
            <a:r>
              <a:rPr lang="en-US" sz="4000" dirty="0" smtClean="0"/>
              <a:t>Hours required to work without a break</a:t>
            </a:r>
            <a:br>
              <a:rPr lang="en-US" sz="4000" dirty="0" smtClean="0"/>
            </a:br>
            <a:r>
              <a:rPr lang="en-US" sz="4000" dirty="0" smtClean="0"/>
              <a:t>Supervisors</a:t>
            </a:r>
            <a:endParaRPr lang="en-US" sz="4000" dirty="0"/>
          </a:p>
        </p:txBody>
      </p:sp>
      <p:graphicFrame>
        <p:nvGraphicFramePr>
          <p:cNvPr id="5" name="Chart 4"/>
          <p:cNvGraphicFramePr/>
          <p:nvPr>
            <p:extLst>
              <p:ext uri="{D42A27DB-BD31-4B8C-83A1-F6EECF244321}">
                <p14:modId xmlns:p14="http://schemas.microsoft.com/office/powerpoint/2010/main" val="2193845307"/>
              </p:ext>
            </p:extLst>
          </p:nvPr>
        </p:nvGraphicFramePr>
        <p:xfrm>
          <a:off x="381718" y="1484784"/>
          <a:ext cx="7762875" cy="482453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617036322"/>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07996"/>
          </a:xfrm>
        </p:spPr>
        <p:txBody>
          <a:bodyPr/>
          <a:lstStyle/>
          <a:p>
            <a:pPr algn="ctr"/>
            <a:r>
              <a:rPr lang="en-US" sz="4000" dirty="0" smtClean="0"/>
              <a:t>Physical Effects</a:t>
            </a:r>
            <a:br>
              <a:rPr lang="en-US" sz="4000" dirty="0" smtClean="0"/>
            </a:br>
            <a:r>
              <a:rPr lang="en-US" sz="4000" dirty="0" smtClean="0"/>
              <a:t>SAMFs</a:t>
            </a:r>
            <a:endParaRPr lang="en-US" sz="4000" dirty="0"/>
          </a:p>
        </p:txBody>
      </p:sp>
      <p:graphicFrame>
        <p:nvGraphicFramePr>
          <p:cNvPr id="3" name="Chart 2"/>
          <p:cNvGraphicFramePr/>
          <p:nvPr>
            <p:extLst>
              <p:ext uri="{D42A27DB-BD31-4B8C-83A1-F6EECF244321}">
                <p14:modId xmlns:p14="http://schemas.microsoft.com/office/powerpoint/2010/main" val="3179043167"/>
              </p:ext>
            </p:extLst>
          </p:nvPr>
        </p:nvGraphicFramePr>
        <p:xfrm>
          <a:off x="381000" y="1268759"/>
          <a:ext cx="8031428" cy="518442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469566110"/>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07996"/>
          </a:xfrm>
        </p:spPr>
        <p:txBody>
          <a:bodyPr/>
          <a:lstStyle/>
          <a:p>
            <a:pPr algn="ctr"/>
            <a:r>
              <a:rPr lang="en-US" sz="4000" dirty="0" smtClean="0"/>
              <a:t>Psychological  Effects</a:t>
            </a:r>
            <a:br>
              <a:rPr lang="en-US" sz="4000" dirty="0" smtClean="0"/>
            </a:br>
            <a:r>
              <a:rPr lang="en-US" sz="4000" dirty="0" smtClean="0"/>
              <a:t>SAMFs</a:t>
            </a:r>
            <a:endParaRPr lang="en-US" sz="4000" dirty="0"/>
          </a:p>
        </p:txBody>
      </p:sp>
      <p:graphicFrame>
        <p:nvGraphicFramePr>
          <p:cNvPr id="3" name="Chart 2"/>
          <p:cNvGraphicFramePr/>
          <p:nvPr>
            <p:extLst>
              <p:ext uri="{D42A27DB-BD31-4B8C-83A1-F6EECF244321}">
                <p14:modId xmlns:p14="http://schemas.microsoft.com/office/powerpoint/2010/main" val="4213184093"/>
              </p:ext>
            </p:extLst>
          </p:nvPr>
        </p:nvGraphicFramePr>
        <p:xfrm>
          <a:off x="381000" y="1338183"/>
          <a:ext cx="8031428" cy="511500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408287042"/>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1000" y="230188"/>
            <a:ext cx="8382000" cy="1107996"/>
          </a:xfrm>
        </p:spPr>
        <p:txBody>
          <a:bodyPr/>
          <a:lstStyle/>
          <a:p>
            <a:pPr algn="ctr"/>
            <a:r>
              <a:rPr lang="en-US" sz="4000" dirty="0" smtClean="0"/>
              <a:t>Hours required to work without a break</a:t>
            </a:r>
            <a:br>
              <a:rPr lang="en-US" sz="4000" dirty="0" smtClean="0"/>
            </a:br>
            <a:r>
              <a:rPr lang="en-US" sz="4000" dirty="0" smtClean="0"/>
              <a:t>SAMFs</a:t>
            </a:r>
            <a:endParaRPr lang="en-US" sz="4000" dirty="0"/>
          </a:p>
        </p:txBody>
      </p:sp>
      <p:graphicFrame>
        <p:nvGraphicFramePr>
          <p:cNvPr id="5" name="Chart 4"/>
          <p:cNvGraphicFramePr/>
          <p:nvPr>
            <p:extLst>
              <p:ext uri="{D42A27DB-BD31-4B8C-83A1-F6EECF244321}">
                <p14:modId xmlns:p14="http://schemas.microsoft.com/office/powerpoint/2010/main" val="3508569803"/>
              </p:ext>
            </p:extLst>
          </p:nvPr>
        </p:nvGraphicFramePr>
        <p:xfrm>
          <a:off x="381718" y="1484784"/>
          <a:ext cx="7762875" cy="482453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152294015"/>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07996"/>
          </a:xfrm>
        </p:spPr>
        <p:txBody>
          <a:bodyPr/>
          <a:lstStyle/>
          <a:p>
            <a:pPr algn="ctr"/>
            <a:r>
              <a:rPr lang="en-US" sz="4000" dirty="0" smtClean="0"/>
              <a:t>Physical Effects</a:t>
            </a:r>
            <a:br>
              <a:rPr lang="en-US" sz="4000" dirty="0" smtClean="0"/>
            </a:br>
            <a:r>
              <a:rPr lang="en-US" sz="4000" dirty="0" smtClean="0"/>
              <a:t>RCIs</a:t>
            </a:r>
            <a:endParaRPr lang="en-US" sz="4000" dirty="0"/>
          </a:p>
        </p:txBody>
      </p:sp>
      <p:graphicFrame>
        <p:nvGraphicFramePr>
          <p:cNvPr id="3" name="Chart 2"/>
          <p:cNvGraphicFramePr/>
          <p:nvPr>
            <p:extLst>
              <p:ext uri="{D42A27DB-BD31-4B8C-83A1-F6EECF244321}">
                <p14:modId xmlns:p14="http://schemas.microsoft.com/office/powerpoint/2010/main" val="420582716"/>
              </p:ext>
            </p:extLst>
          </p:nvPr>
        </p:nvGraphicFramePr>
        <p:xfrm>
          <a:off x="381000" y="1340767"/>
          <a:ext cx="8031428" cy="511241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508653773"/>
      </p:ext>
    </p:ext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07996"/>
          </a:xfrm>
        </p:spPr>
        <p:txBody>
          <a:bodyPr/>
          <a:lstStyle/>
          <a:p>
            <a:pPr algn="ctr"/>
            <a:r>
              <a:rPr lang="en-US" sz="4000" dirty="0" smtClean="0"/>
              <a:t>Psychological  Effects</a:t>
            </a:r>
            <a:br>
              <a:rPr lang="en-US" sz="4000" dirty="0" smtClean="0"/>
            </a:br>
            <a:r>
              <a:rPr lang="en-US" sz="4000" dirty="0" smtClean="0"/>
              <a:t>RCIs</a:t>
            </a:r>
            <a:endParaRPr lang="en-US" sz="4000" dirty="0"/>
          </a:p>
        </p:txBody>
      </p:sp>
      <p:graphicFrame>
        <p:nvGraphicFramePr>
          <p:cNvPr id="3" name="Chart 2"/>
          <p:cNvGraphicFramePr/>
          <p:nvPr>
            <p:extLst>
              <p:ext uri="{D42A27DB-BD31-4B8C-83A1-F6EECF244321}">
                <p14:modId xmlns:p14="http://schemas.microsoft.com/office/powerpoint/2010/main" val="183046256"/>
              </p:ext>
            </p:extLst>
          </p:nvPr>
        </p:nvGraphicFramePr>
        <p:xfrm>
          <a:off x="381000" y="1340767"/>
          <a:ext cx="8031428" cy="511241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251814202"/>
      </p:ext>
    </p:extLst>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1000" y="230188"/>
            <a:ext cx="8382000" cy="1107996"/>
          </a:xfrm>
        </p:spPr>
        <p:txBody>
          <a:bodyPr/>
          <a:lstStyle/>
          <a:p>
            <a:pPr algn="ctr"/>
            <a:r>
              <a:rPr lang="en-US" sz="4000" dirty="0" smtClean="0"/>
              <a:t>Hours required to work without a break</a:t>
            </a:r>
            <a:br>
              <a:rPr lang="en-US" sz="4000" dirty="0" smtClean="0"/>
            </a:br>
            <a:r>
              <a:rPr lang="en-US" sz="4000" dirty="0" smtClean="0"/>
              <a:t>RCIs</a:t>
            </a:r>
            <a:endParaRPr lang="en-US" sz="4000" dirty="0"/>
          </a:p>
        </p:txBody>
      </p:sp>
      <p:graphicFrame>
        <p:nvGraphicFramePr>
          <p:cNvPr id="5" name="Chart 4"/>
          <p:cNvGraphicFramePr/>
          <p:nvPr>
            <p:extLst>
              <p:ext uri="{D42A27DB-BD31-4B8C-83A1-F6EECF244321}">
                <p14:modId xmlns:p14="http://schemas.microsoft.com/office/powerpoint/2010/main" val="479493834"/>
              </p:ext>
            </p:extLst>
          </p:nvPr>
        </p:nvGraphicFramePr>
        <p:xfrm>
          <a:off x="381718" y="1484784"/>
          <a:ext cx="7762875" cy="482453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95499947"/>
      </p:ext>
    </p:extLst>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553998"/>
          </a:xfrm>
        </p:spPr>
        <p:txBody>
          <a:bodyPr/>
          <a:lstStyle/>
          <a:p>
            <a:pPr algn="ctr"/>
            <a:r>
              <a:rPr lang="en-US" sz="4000" dirty="0" smtClean="0"/>
              <a:t>Is this the same all year round?</a:t>
            </a:r>
            <a:endParaRPr lang="en-US" sz="4000" dirty="0"/>
          </a:p>
        </p:txBody>
      </p:sp>
      <p:graphicFrame>
        <p:nvGraphicFramePr>
          <p:cNvPr id="3" name="Chart 2"/>
          <p:cNvGraphicFramePr/>
          <p:nvPr>
            <p:extLst>
              <p:ext uri="{D42A27DB-BD31-4B8C-83A1-F6EECF244321}">
                <p14:modId xmlns:p14="http://schemas.microsoft.com/office/powerpoint/2010/main" val="670786601"/>
              </p:ext>
            </p:extLst>
          </p:nvPr>
        </p:nvGraphicFramePr>
        <p:xfrm>
          <a:off x="381000" y="1182687"/>
          <a:ext cx="8031428" cy="52705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087636087"/>
      </p:ext>
    </p:extLst>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553998"/>
          </a:xfrm>
        </p:spPr>
        <p:txBody>
          <a:bodyPr/>
          <a:lstStyle/>
          <a:p>
            <a:pPr algn="ctr"/>
            <a:r>
              <a:rPr lang="en-US" sz="4000" dirty="0" smtClean="0"/>
              <a:t>Are you given a Warm Up Break?</a:t>
            </a:r>
            <a:endParaRPr lang="en-US" sz="4000" dirty="0"/>
          </a:p>
        </p:txBody>
      </p:sp>
      <p:graphicFrame>
        <p:nvGraphicFramePr>
          <p:cNvPr id="3" name="Chart 2"/>
          <p:cNvGraphicFramePr/>
          <p:nvPr>
            <p:extLst>
              <p:ext uri="{D42A27DB-BD31-4B8C-83A1-F6EECF244321}">
                <p14:modId xmlns:p14="http://schemas.microsoft.com/office/powerpoint/2010/main" val="1755445430"/>
              </p:ext>
            </p:extLst>
          </p:nvPr>
        </p:nvGraphicFramePr>
        <p:xfrm>
          <a:off x="381000" y="1182687"/>
          <a:ext cx="8031428" cy="52705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27537380"/>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1000" y="230188"/>
            <a:ext cx="8382000" cy="1107996"/>
          </a:xfrm>
        </p:spPr>
        <p:txBody>
          <a:bodyPr/>
          <a:lstStyle/>
          <a:p>
            <a:pPr algn="ctr"/>
            <a:r>
              <a:rPr lang="en-US" sz="4000" dirty="0" smtClean="0"/>
              <a:t>Based on 693 usable replies - </a:t>
            </a:r>
            <a:br>
              <a:rPr lang="en-US" sz="4000" dirty="0" smtClean="0"/>
            </a:br>
            <a:r>
              <a:rPr lang="en-US" sz="4000" dirty="0" smtClean="0"/>
              <a:t>the respondents are…..</a:t>
            </a:r>
            <a:endParaRPr lang="en-US" sz="4000" dirty="0"/>
          </a:p>
        </p:txBody>
      </p:sp>
      <p:graphicFrame>
        <p:nvGraphicFramePr>
          <p:cNvPr id="5" name="Chart 4"/>
          <p:cNvGraphicFramePr/>
          <p:nvPr>
            <p:extLst>
              <p:ext uri="{D42A27DB-BD31-4B8C-83A1-F6EECF244321}">
                <p14:modId xmlns:p14="http://schemas.microsoft.com/office/powerpoint/2010/main" val="2098885391"/>
              </p:ext>
            </p:extLst>
          </p:nvPr>
        </p:nvGraphicFramePr>
        <p:xfrm>
          <a:off x="619125" y="1772816"/>
          <a:ext cx="7762875" cy="475252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430537057"/>
      </p:ext>
    </p:extLst>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553998"/>
          </a:xfrm>
        </p:spPr>
        <p:txBody>
          <a:bodyPr/>
          <a:lstStyle/>
          <a:p>
            <a:pPr algn="ctr"/>
            <a:r>
              <a:rPr lang="en-US" sz="4000" dirty="0" smtClean="0"/>
              <a:t>Are Hot </a:t>
            </a:r>
            <a:r>
              <a:rPr lang="en-US" sz="4000" dirty="0"/>
              <a:t>D</a:t>
            </a:r>
            <a:r>
              <a:rPr lang="en-US" sz="4000" dirty="0" smtClean="0"/>
              <a:t>rinks available?</a:t>
            </a:r>
            <a:endParaRPr lang="en-US" sz="4000" dirty="0"/>
          </a:p>
        </p:txBody>
      </p:sp>
      <p:graphicFrame>
        <p:nvGraphicFramePr>
          <p:cNvPr id="3" name="Chart 2"/>
          <p:cNvGraphicFramePr/>
          <p:nvPr>
            <p:extLst>
              <p:ext uri="{D42A27DB-BD31-4B8C-83A1-F6EECF244321}">
                <p14:modId xmlns:p14="http://schemas.microsoft.com/office/powerpoint/2010/main" val="2416825679"/>
              </p:ext>
            </p:extLst>
          </p:nvPr>
        </p:nvGraphicFramePr>
        <p:xfrm>
          <a:off x="381000" y="1182687"/>
          <a:ext cx="8031428" cy="52705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508280046"/>
      </p:ext>
    </p:extLst>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07996"/>
          </a:xfrm>
        </p:spPr>
        <p:txBody>
          <a:bodyPr/>
          <a:lstStyle/>
          <a:p>
            <a:pPr algn="ctr"/>
            <a:r>
              <a:rPr lang="en-US" sz="4000" dirty="0" smtClean="0"/>
              <a:t>Did you know you can insist on a Warm Up Break (</a:t>
            </a:r>
            <a:r>
              <a:rPr lang="en-US" sz="3200" dirty="0" smtClean="0"/>
              <a:t>on the grounds of H&amp;S</a:t>
            </a:r>
            <a:r>
              <a:rPr lang="en-US" sz="4000" dirty="0" smtClean="0"/>
              <a:t>)?</a:t>
            </a:r>
            <a:endParaRPr lang="en-US" sz="4000" dirty="0"/>
          </a:p>
        </p:txBody>
      </p:sp>
      <p:graphicFrame>
        <p:nvGraphicFramePr>
          <p:cNvPr id="3" name="Chart 2"/>
          <p:cNvGraphicFramePr/>
          <p:nvPr>
            <p:extLst>
              <p:ext uri="{D42A27DB-BD31-4B8C-83A1-F6EECF244321}">
                <p14:modId xmlns:p14="http://schemas.microsoft.com/office/powerpoint/2010/main" val="4131306176"/>
              </p:ext>
            </p:extLst>
          </p:nvPr>
        </p:nvGraphicFramePr>
        <p:xfrm>
          <a:off x="381000" y="1412775"/>
          <a:ext cx="8031428" cy="504041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041931247"/>
      </p:ext>
    </p:extLst>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553998"/>
          </a:xfrm>
        </p:spPr>
        <p:txBody>
          <a:bodyPr/>
          <a:lstStyle/>
          <a:p>
            <a:pPr algn="ctr"/>
            <a:r>
              <a:rPr lang="en-US" sz="4000" dirty="0" smtClean="0"/>
              <a:t>Will you ask for a Warm Up Break in future?</a:t>
            </a:r>
            <a:endParaRPr lang="en-US" sz="4000" dirty="0"/>
          </a:p>
        </p:txBody>
      </p:sp>
      <p:graphicFrame>
        <p:nvGraphicFramePr>
          <p:cNvPr id="3" name="Chart 2"/>
          <p:cNvGraphicFramePr/>
          <p:nvPr>
            <p:extLst>
              <p:ext uri="{D42A27DB-BD31-4B8C-83A1-F6EECF244321}">
                <p14:modId xmlns:p14="http://schemas.microsoft.com/office/powerpoint/2010/main" val="2198005059"/>
              </p:ext>
            </p:extLst>
          </p:nvPr>
        </p:nvGraphicFramePr>
        <p:xfrm>
          <a:off x="381000" y="1412775"/>
          <a:ext cx="8031428" cy="504041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70293296"/>
      </p:ext>
    </p:extLst>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07996"/>
          </a:xfrm>
        </p:spPr>
        <p:txBody>
          <a:bodyPr/>
          <a:lstStyle/>
          <a:p>
            <a:pPr algn="ctr"/>
            <a:r>
              <a:rPr lang="en-US" sz="4000" dirty="0" smtClean="0"/>
              <a:t>Do you think your H&amp;S would improve if you were supplied with Thermal Clothing?</a:t>
            </a:r>
            <a:endParaRPr lang="en-US" sz="4000" dirty="0"/>
          </a:p>
        </p:txBody>
      </p:sp>
      <p:graphicFrame>
        <p:nvGraphicFramePr>
          <p:cNvPr id="3" name="Chart 2"/>
          <p:cNvGraphicFramePr/>
          <p:nvPr>
            <p:extLst>
              <p:ext uri="{D42A27DB-BD31-4B8C-83A1-F6EECF244321}">
                <p14:modId xmlns:p14="http://schemas.microsoft.com/office/powerpoint/2010/main" val="2881725297"/>
              </p:ext>
            </p:extLst>
          </p:nvPr>
        </p:nvGraphicFramePr>
        <p:xfrm>
          <a:off x="381000" y="1484783"/>
          <a:ext cx="8031428" cy="496840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615737536"/>
      </p:ext>
    </p:extLst>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1000" y="230188"/>
            <a:ext cx="8382000" cy="1107996"/>
          </a:xfrm>
        </p:spPr>
        <p:txBody>
          <a:bodyPr/>
          <a:lstStyle/>
          <a:p>
            <a:pPr algn="ctr"/>
            <a:r>
              <a:rPr lang="en-US" sz="4000" dirty="0" smtClean="0"/>
              <a:t>Thermal Clothing required</a:t>
            </a:r>
            <a:br>
              <a:rPr lang="en-US" sz="4000" dirty="0" smtClean="0"/>
            </a:br>
            <a:r>
              <a:rPr lang="en-US" sz="4000" dirty="0" smtClean="0"/>
              <a:t>All respondents</a:t>
            </a:r>
            <a:endParaRPr lang="en-US" sz="4000" dirty="0"/>
          </a:p>
        </p:txBody>
      </p:sp>
      <p:graphicFrame>
        <p:nvGraphicFramePr>
          <p:cNvPr id="5" name="Chart 4"/>
          <p:cNvGraphicFramePr/>
          <p:nvPr>
            <p:extLst>
              <p:ext uri="{D42A27DB-BD31-4B8C-83A1-F6EECF244321}">
                <p14:modId xmlns:p14="http://schemas.microsoft.com/office/powerpoint/2010/main" val="3699079464"/>
              </p:ext>
            </p:extLst>
          </p:nvPr>
        </p:nvGraphicFramePr>
        <p:xfrm>
          <a:off x="251520" y="1484784"/>
          <a:ext cx="8208912" cy="482453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88359147"/>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07996"/>
          </a:xfrm>
        </p:spPr>
        <p:txBody>
          <a:bodyPr/>
          <a:lstStyle/>
          <a:p>
            <a:pPr algn="ctr"/>
            <a:r>
              <a:rPr lang="en-US" sz="4000" dirty="0" smtClean="0"/>
              <a:t>Physical Effects</a:t>
            </a:r>
            <a:r>
              <a:rPr lang="en-US" sz="4000" dirty="0"/>
              <a:t/>
            </a:r>
            <a:br>
              <a:rPr lang="en-US" sz="4000" dirty="0"/>
            </a:br>
            <a:r>
              <a:rPr lang="en-US" sz="4000" dirty="0" smtClean="0"/>
              <a:t>All respondents</a:t>
            </a:r>
            <a:endParaRPr lang="en-US" sz="4000" dirty="0"/>
          </a:p>
        </p:txBody>
      </p:sp>
      <p:graphicFrame>
        <p:nvGraphicFramePr>
          <p:cNvPr id="3" name="Chart 2"/>
          <p:cNvGraphicFramePr/>
          <p:nvPr>
            <p:extLst>
              <p:ext uri="{D42A27DB-BD31-4B8C-83A1-F6EECF244321}">
                <p14:modId xmlns:p14="http://schemas.microsoft.com/office/powerpoint/2010/main" val="4174403949"/>
              </p:ext>
            </p:extLst>
          </p:nvPr>
        </p:nvGraphicFramePr>
        <p:xfrm>
          <a:off x="381000" y="1484783"/>
          <a:ext cx="8031428" cy="4968403"/>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07996"/>
          </a:xfrm>
        </p:spPr>
        <p:txBody>
          <a:bodyPr/>
          <a:lstStyle/>
          <a:p>
            <a:pPr algn="ctr"/>
            <a:r>
              <a:rPr lang="en-US" sz="4000" dirty="0" smtClean="0"/>
              <a:t>Psychological  Effects</a:t>
            </a:r>
            <a:br>
              <a:rPr lang="en-US" sz="4000" dirty="0" smtClean="0"/>
            </a:br>
            <a:r>
              <a:rPr lang="en-US" sz="4000" dirty="0" smtClean="0"/>
              <a:t>All respondents </a:t>
            </a:r>
            <a:endParaRPr lang="en-US" sz="4000" dirty="0"/>
          </a:p>
        </p:txBody>
      </p:sp>
      <p:graphicFrame>
        <p:nvGraphicFramePr>
          <p:cNvPr id="3" name="Chart 2"/>
          <p:cNvGraphicFramePr/>
          <p:nvPr>
            <p:extLst>
              <p:ext uri="{D42A27DB-BD31-4B8C-83A1-F6EECF244321}">
                <p14:modId xmlns:p14="http://schemas.microsoft.com/office/powerpoint/2010/main" val="2621769577"/>
              </p:ext>
            </p:extLst>
          </p:nvPr>
        </p:nvGraphicFramePr>
        <p:xfrm>
          <a:off x="381000" y="1484783"/>
          <a:ext cx="8031428" cy="496840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34477456"/>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1000" y="230188"/>
            <a:ext cx="8382000" cy="1107996"/>
          </a:xfrm>
        </p:spPr>
        <p:txBody>
          <a:bodyPr/>
          <a:lstStyle/>
          <a:p>
            <a:pPr algn="ctr"/>
            <a:r>
              <a:rPr lang="en-US" sz="4000" dirty="0" smtClean="0"/>
              <a:t>Hours required to work without a break</a:t>
            </a:r>
            <a:br>
              <a:rPr lang="en-US" sz="4000" dirty="0" smtClean="0"/>
            </a:br>
            <a:r>
              <a:rPr lang="en-US" sz="4000" dirty="0" smtClean="0"/>
              <a:t>All respondents</a:t>
            </a:r>
            <a:endParaRPr lang="en-US" sz="4000" dirty="0"/>
          </a:p>
        </p:txBody>
      </p:sp>
      <p:graphicFrame>
        <p:nvGraphicFramePr>
          <p:cNvPr id="5" name="Chart 4"/>
          <p:cNvGraphicFramePr/>
          <p:nvPr>
            <p:extLst>
              <p:ext uri="{D42A27DB-BD31-4B8C-83A1-F6EECF244321}">
                <p14:modId xmlns:p14="http://schemas.microsoft.com/office/powerpoint/2010/main" val="2273724199"/>
              </p:ext>
            </p:extLst>
          </p:nvPr>
        </p:nvGraphicFramePr>
        <p:xfrm>
          <a:off x="381718" y="1484784"/>
          <a:ext cx="7762875" cy="482453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796795813"/>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07996"/>
          </a:xfrm>
        </p:spPr>
        <p:txBody>
          <a:bodyPr/>
          <a:lstStyle/>
          <a:p>
            <a:pPr algn="ctr"/>
            <a:r>
              <a:rPr lang="en-US" sz="4000" dirty="0" smtClean="0"/>
              <a:t>Physical Effects</a:t>
            </a:r>
            <a:br>
              <a:rPr lang="en-US" sz="4000" dirty="0" smtClean="0"/>
            </a:br>
            <a:r>
              <a:rPr lang="en-US" sz="4000" dirty="0" smtClean="0"/>
              <a:t>CSAs</a:t>
            </a:r>
            <a:endParaRPr lang="en-US" sz="4000" dirty="0"/>
          </a:p>
        </p:txBody>
      </p:sp>
      <p:graphicFrame>
        <p:nvGraphicFramePr>
          <p:cNvPr id="3" name="Chart 2"/>
          <p:cNvGraphicFramePr/>
          <p:nvPr>
            <p:extLst>
              <p:ext uri="{D42A27DB-BD31-4B8C-83A1-F6EECF244321}">
                <p14:modId xmlns:p14="http://schemas.microsoft.com/office/powerpoint/2010/main" val="3610520041"/>
              </p:ext>
            </p:extLst>
          </p:nvPr>
        </p:nvGraphicFramePr>
        <p:xfrm>
          <a:off x="381000" y="1412775"/>
          <a:ext cx="8031428" cy="504041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510729129"/>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07996"/>
          </a:xfrm>
        </p:spPr>
        <p:txBody>
          <a:bodyPr/>
          <a:lstStyle/>
          <a:p>
            <a:pPr algn="ctr"/>
            <a:r>
              <a:rPr lang="en-US" sz="4000" dirty="0" smtClean="0"/>
              <a:t>Psychological  Effects</a:t>
            </a:r>
            <a:br>
              <a:rPr lang="en-US" sz="4000" dirty="0" smtClean="0"/>
            </a:br>
            <a:r>
              <a:rPr lang="en-US" sz="4000" dirty="0" smtClean="0"/>
              <a:t>CSAs</a:t>
            </a:r>
            <a:endParaRPr lang="en-US" sz="4000" dirty="0"/>
          </a:p>
        </p:txBody>
      </p:sp>
      <p:graphicFrame>
        <p:nvGraphicFramePr>
          <p:cNvPr id="3" name="Chart 2"/>
          <p:cNvGraphicFramePr/>
          <p:nvPr>
            <p:extLst>
              <p:ext uri="{D42A27DB-BD31-4B8C-83A1-F6EECF244321}">
                <p14:modId xmlns:p14="http://schemas.microsoft.com/office/powerpoint/2010/main" val="128023630"/>
              </p:ext>
            </p:extLst>
          </p:nvPr>
        </p:nvGraphicFramePr>
        <p:xfrm>
          <a:off x="381000" y="1338184"/>
          <a:ext cx="8031428" cy="511500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02579159"/>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1000" y="230188"/>
            <a:ext cx="8382000" cy="1107996"/>
          </a:xfrm>
        </p:spPr>
        <p:txBody>
          <a:bodyPr/>
          <a:lstStyle/>
          <a:p>
            <a:pPr algn="ctr"/>
            <a:r>
              <a:rPr lang="en-US" sz="4000" dirty="0" smtClean="0"/>
              <a:t>Hours required to work without a break</a:t>
            </a:r>
            <a:br>
              <a:rPr lang="en-US" sz="4000" dirty="0" smtClean="0"/>
            </a:br>
            <a:r>
              <a:rPr lang="en-US" sz="4000" dirty="0" smtClean="0"/>
              <a:t>CSAs</a:t>
            </a:r>
            <a:endParaRPr lang="en-US" sz="4000" dirty="0"/>
          </a:p>
        </p:txBody>
      </p:sp>
      <p:graphicFrame>
        <p:nvGraphicFramePr>
          <p:cNvPr id="5" name="Chart 4"/>
          <p:cNvGraphicFramePr/>
          <p:nvPr>
            <p:extLst>
              <p:ext uri="{D42A27DB-BD31-4B8C-83A1-F6EECF244321}">
                <p14:modId xmlns:p14="http://schemas.microsoft.com/office/powerpoint/2010/main" val="405572023"/>
              </p:ext>
            </p:extLst>
          </p:nvPr>
        </p:nvGraphicFramePr>
        <p:xfrm>
          <a:off x="381718" y="1484784"/>
          <a:ext cx="7762875" cy="482453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538547903"/>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07996"/>
          </a:xfrm>
        </p:spPr>
        <p:txBody>
          <a:bodyPr/>
          <a:lstStyle/>
          <a:p>
            <a:pPr algn="ctr"/>
            <a:r>
              <a:rPr lang="en-US" sz="4000" dirty="0" smtClean="0"/>
              <a:t>Physical Effects</a:t>
            </a:r>
            <a:br>
              <a:rPr lang="en-US" sz="4000" dirty="0" smtClean="0"/>
            </a:br>
            <a:r>
              <a:rPr lang="en-US" sz="4000" dirty="0" smtClean="0"/>
              <a:t>Supervisors</a:t>
            </a:r>
            <a:endParaRPr lang="en-US" sz="4000" dirty="0"/>
          </a:p>
        </p:txBody>
      </p:sp>
      <p:graphicFrame>
        <p:nvGraphicFramePr>
          <p:cNvPr id="3" name="Chart 2"/>
          <p:cNvGraphicFramePr/>
          <p:nvPr>
            <p:extLst>
              <p:ext uri="{D42A27DB-BD31-4B8C-83A1-F6EECF244321}">
                <p14:modId xmlns:p14="http://schemas.microsoft.com/office/powerpoint/2010/main" val="934233"/>
              </p:ext>
            </p:extLst>
          </p:nvPr>
        </p:nvGraphicFramePr>
        <p:xfrm>
          <a:off x="381000" y="1412775"/>
          <a:ext cx="8031428" cy="504041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468540062"/>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Purple Segoe 4-3 template-template_April-17-2007">
  <a:themeElements>
    <a:clrScheme name="Purple Template-Template">
      <a:dk1>
        <a:srgbClr val="000000"/>
      </a:dk1>
      <a:lt1>
        <a:srgbClr val="FFFFFF"/>
      </a:lt1>
      <a:dk2>
        <a:srgbClr val="663474"/>
      </a:dk2>
      <a:lt2>
        <a:srgbClr val="DBB7FF"/>
      </a:lt2>
      <a:accent1>
        <a:srgbClr val="FFC000"/>
      </a:accent1>
      <a:accent2>
        <a:srgbClr val="3497AE"/>
      </a:accent2>
      <a:accent3>
        <a:srgbClr val="DF8045"/>
      </a:accent3>
      <a:accent4>
        <a:srgbClr val="7DCC2E"/>
      </a:accent4>
      <a:accent5>
        <a:srgbClr val="FF9929"/>
      </a:accent5>
      <a:accent6>
        <a:srgbClr val="2681E6"/>
      </a:accent6>
      <a:hlink>
        <a:srgbClr val="F0ED7B"/>
      </a:hlink>
      <a:folHlink>
        <a:srgbClr val="F3EB4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3034FC5E-237A-4A5C-8BD8-ECE9DF7B40E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Sample presentation slides (Purple-blue brushed metal and curves design)</Template>
  <TotalTime>8279</TotalTime>
  <Words>1029</Words>
  <Application>Microsoft Office PowerPoint</Application>
  <PresentationFormat>On-screen Show (4:3)</PresentationFormat>
  <Paragraphs>115</Paragraphs>
  <Slides>24</Slides>
  <Notes>24</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24</vt:i4>
      </vt:variant>
    </vt:vector>
  </HeadingPairs>
  <TitlesOfParts>
    <vt:vector size="30" baseType="lpstr">
      <vt:lpstr>Arial</vt:lpstr>
      <vt:lpstr>Calibri</vt:lpstr>
      <vt:lpstr>Courier New</vt:lpstr>
      <vt:lpstr>Wingdings</vt:lpstr>
      <vt:lpstr>Purple Segoe 4-3 template-template_April-17-2007</vt:lpstr>
      <vt:lpstr>White with Courier font for code slides</vt:lpstr>
      <vt:lpstr>Thermal Comfort Survey  The Results! </vt:lpstr>
      <vt:lpstr>Based on 693 usable replies -  the respondents are…..</vt:lpstr>
      <vt:lpstr>Physical Effects All respondents</vt:lpstr>
      <vt:lpstr>Psychological  Effects All respondents </vt:lpstr>
      <vt:lpstr>Hours required to work without a break All respondents</vt:lpstr>
      <vt:lpstr>Physical Effects CSAs</vt:lpstr>
      <vt:lpstr>Psychological  Effects CSAs</vt:lpstr>
      <vt:lpstr>Hours required to work without a break CSAs</vt:lpstr>
      <vt:lpstr>Physical Effects Supervisors</vt:lpstr>
      <vt:lpstr>Psychological  Effects Supervisors</vt:lpstr>
      <vt:lpstr>Hours required to work without a break Supervisors</vt:lpstr>
      <vt:lpstr>Physical Effects SAMFs</vt:lpstr>
      <vt:lpstr>Psychological  Effects SAMFs</vt:lpstr>
      <vt:lpstr>Hours required to work without a break SAMFs</vt:lpstr>
      <vt:lpstr>Physical Effects RCIs</vt:lpstr>
      <vt:lpstr>Psychological  Effects RCIs</vt:lpstr>
      <vt:lpstr>Hours required to work without a break RCIs</vt:lpstr>
      <vt:lpstr>Is this the same all year round?</vt:lpstr>
      <vt:lpstr>Are you given a Warm Up Break?</vt:lpstr>
      <vt:lpstr>Are Hot Drinks available?</vt:lpstr>
      <vt:lpstr>Did you know you can insist on a Warm Up Break (on the grounds of H&amp;S)?</vt:lpstr>
      <vt:lpstr>Will you ask for a Warm Up Break in future?</vt:lpstr>
      <vt:lpstr>Do you think your H&amp;S would improve if you were supplied with Thermal Clothing?</vt:lpstr>
      <vt:lpstr>Thermal Clothing required All respondents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Thermal Comfort Survey  Results</dc:title>
  <dc:creator>Julie Miller</dc:creator>
  <cp:keywords/>
  <cp:lastModifiedBy>Julie Miller</cp:lastModifiedBy>
  <cp:revision>63</cp:revision>
  <dcterms:created xsi:type="dcterms:W3CDTF">2013-03-15T20:18:49Z</dcterms:created>
  <dcterms:modified xsi:type="dcterms:W3CDTF">2013-04-22T15:43:47Z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TC102867269990</vt:lpwstr>
  </property>
</Properties>
</file>